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486" r:id="rId3"/>
    <p:sldId id="589" r:id="rId4"/>
    <p:sldId id="300" r:id="rId5"/>
    <p:sldId id="610" r:id="rId6"/>
    <p:sldId id="303" r:id="rId7"/>
    <p:sldId id="616" r:id="rId8"/>
    <p:sldId id="618" r:id="rId9"/>
    <p:sldId id="614" r:id="rId10"/>
    <p:sldId id="277" r:id="rId11"/>
    <p:sldId id="274" r:id="rId12"/>
    <p:sldId id="506" r:id="rId13"/>
    <p:sldId id="609" r:id="rId14"/>
    <p:sldId id="509" r:id="rId15"/>
    <p:sldId id="491" r:id="rId16"/>
    <p:sldId id="495" r:id="rId17"/>
    <p:sldId id="620" r:id="rId18"/>
    <p:sldId id="554" r:id="rId19"/>
    <p:sldId id="596" r:id="rId20"/>
    <p:sldId id="557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ertragnarsson\Dropbox%20(RR%20ra&#769;&#240;gjo&#776;f)\RR%20ra&#769;&#240;gjo&#776;f%20Team%20Folder\Sameining%20sveitarfe&#769;laga\Mannfjo&#776;lda&#254;ro&#769;u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[Mannfjöldaþróun.xlsx]Sheet2!PivotTable1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Blönduósbær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Sheet2!$A$5:$A$36</c:f>
              <c:strCach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strCache>
            </c:strRef>
          </c:cat>
          <c:val>
            <c:numRef>
              <c:f>Sheet2!$B$5:$B$36</c:f>
              <c:numCache>
                <c:formatCode>General</c:formatCode>
                <c:ptCount val="31"/>
                <c:pt idx="0">
                  <c:v>1162</c:v>
                </c:pt>
                <c:pt idx="1">
                  <c:v>1142</c:v>
                </c:pt>
                <c:pt idx="2">
                  <c:v>1128</c:v>
                </c:pt>
                <c:pt idx="3">
                  <c:v>1112</c:v>
                </c:pt>
                <c:pt idx="4">
                  <c:v>1104</c:v>
                </c:pt>
                <c:pt idx="5">
                  <c:v>1063</c:v>
                </c:pt>
                <c:pt idx="6">
                  <c:v>1039</c:v>
                </c:pt>
                <c:pt idx="7">
                  <c:v>1037</c:v>
                </c:pt>
                <c:pt idx="8">
                  <c:v>1039</c:v>
                </c:pt>
                <c:pt idx="9">
                  <c:v>996</c:v>
                </c:pt>
                <c:pt idx="10">
                  <c:v>993</c:v>
                </c:pt>
                <c:pt idx="11">
                  <c:v>961</c:v>
                </c:pt>
                <c:pt idx="12">
                  <c:v>933</c:v>
                </c:pt>
                <c:pt idx="13">
                  <c:v>953</c:v>
                </c:pt>
                <c:pt idx="14">
                  <c:v>917</c:v>
                </c:pt>
                <c:pt idx="15">
                  <c:v>903</c:v>
                </c:pt>
                <c:pt idx="16">
                  <c:v>892</c:v>
                </c:pt>
                <c:pt idx="17">
                  <c:v>904</c:v>
                </c:pt>
                <c:pt idx="18">
                  <c:v>907</c:v>
                </c:pt>
                <c:pt idx="19">
                  <c:v>882</c:v>
                </c:pt>
                <c:pt idx="20">
                  <c:v>904</c:v>
                </c:pt>
                <c:pt idx="21">
                  <c:v>871</c:v>
                </c:pt>
                <c:pt idx="22">
                  <c:v>878</c:v>
                </c:pt>
                <c:pt idx="23">
                  <c:v>881</c:v>
                </c:pt>
                <c:pt idx="24">
                  <c:v>861</c:v>
                </c:pt>
                <c:pt idx="25">
                  <c:v>865</c:v>
                </c:pt>
                <c:pt idx="26">
                  <c:v>866</c:v>
                </c:pt>
                <c:pt idx="27">
                  <c:v>895</c:v>
                </c:pt>
                <c:pt idx="28">
                  <c:v>939</c:v>
                </c:pt>
                <c:pt idx="29">
                  <c:v>938</c:v>
                </c:pt>
                <c:pt idx="30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A-EE49-9F27-808531689DC7}"/>
            </c:ext>
          </c:extLst>
        </c:ser>
        <c:ser>
          <c:idx val="1"/>
          <c:order val="1"/>
          <c:tx>
            <c:strRef>
              <c:f>Sheet2!$C$3:$C$4</c:f>
              <c:strCache>
                <c:ptCount val="1"/>
                <c:pt idx="0">
                  <c:v>Húnavatnshreppur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Sheet2!$A$5:$A$36</c:f>
              <c:strCach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strCache>
            </c:strRef>
          </c:cat>
          <c:val>
            <c:numRef>
              <c:f>Sheet2!$C$5:$C$36</c:f>
              <c:numCache>
                <c:formatCode>General</c:formatCode>
                <c:ptCount val="31"/>
                <c:pt idx="0">
                  <c:v>569</c:v>
                </c:pt>
                <c:pt idx="1">
                  <c:v>560</c:v>
                </c:pt>
                <c:pt idx="2">
                  <c:v>556</c:v>
                </c:pt>
                <c:pt idx="3">
                  <c:v>542</c:v>
                </c:pt>
                <c:pt idx="4">
                  <c:v>525</c:v>
                </c:pt>
                <c:pt idx="5">
                  <c:v>525</c:v>
                </c:pt>
                <c:pt idx="6">
                  <c:v>547</c:v>
                </c:pt>
                <c:pt idx="7">
                  <c:v>548</c:v>
                </c:pt>
                <c:pt idx="8">
                  <c:v>536</c:v>
                </c:pt>
                <c:pt idx="9">
                  <c:v>512</c:v>
                </c:pt>
                <c:pt idx="10">
                  <c:v>508</c:v>
                </c:pt>
                <c:pt idx="11">
                  <c:v>512</c:v>
                </c:pt>
                <c:pt idx="12">
                  <c:v>520</c:v>
                </c:pt>
                <c:pt idx="13">
                  <c:v>490</c:v>
                </c:pt>
                <c:pt idx="14">
                  <c:v>486</c:v>
                </c:pt>
                <c:pt idx="15">
                  <c:v>466</c:v>
                </c:pt>
                <c:pt idx="16">
                  <c:v>465</c:v>
                </c:pt>
                <c:pt idx="17">
                  <c:v>449</c:v>
                </c:pt>
                <c:pt idx="18">
                  <c:v>428</c:v>
                </c:pt>
                <c:pt idx="19">
                  <c:v>431</c:v>
                </c:pt>
                <c:pt idx="20">
                  <c:v>417</c:v>
                </c:pt>
                <c:pt idx="21">
                  <c:v>412</c:v>
                </c:pt>
                <c:pt idx="22">
                  <c:v>405</c:v>
                </c:pt>
                <c:pt idx="23">
                  <c:v>409</c:v>
                </c:pt>
                <c:pt idx="24">
                  <c:v>414</c:v>
                </c:pt>
                <c:pt idx="25">
                  <c:v>403</c:v>
                </c:pt>
                <c:pt idx="26">
                  <c:v>408</c:v>
                </c:pt>
                <c:pt idx="27">
                  <c:v>383</c:v>
                </c:pt>
                <c:pt idx="28">
                  <c:v>371</c:v>
                </c:pt>
                <c:pt idx="29">
                  <c:v>371</c:v>
                </c:pt>
                <c:pt idx="30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BA-EE49-9F27-808531689DC7}"/>
            </c:ext>
          </c:extLst>
        </c:ser>
        <c:ser>
          <c:idx val="2"/>
          <c:order val="2"/>
          <c:tx>
            <c:strRef>
              <c:f>Sheet2!$D$3:$D$4</c:f>
              <c:strCache>
                <c:ptCount val="1"/>
                <c:pt idx="0">
                  <c:v>Skagabyggð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Sheet2!$A$5:$A$36</c:f>
              <c:strCach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strCache>
            </c:strRef>
          </c:cat>
          <c:val>
            <c:numRef>
              <c:f>Sheet2!$D$5:$D$36</c:f>
              <c:numCache>
                <c:formatCode>General</c:formatCode>
                <c:ptCount val="31"/>
                <c:pt idx="0">
                  <c:v>114</c:v>
                </c:pt>
                <c:pt idx="1">
                  <c:v>113</c:v>
                </c:pt>
                <c:pt idx="2">
                  <c:v>105</c:v>
                </c:pt>
                <c:pt idx="3">
                  <c:v>100</c:v>
                </c:pt>
                <c:pt idx="4">
                  <c:v>95</c:v>
                </c:pt>
                <c:pt idx="5">
                  <c:v>93</c:v>
                </c:pt>
                <c:pt idx="6">
                  <c:v>93</c:v>
                </c:pt>
                <c:pt idx="7">
                  <c:v>91</c:v>
                </c:pt>
                <c:pt idx="8">
                  <c:v>98</c:v>
                </c:pt>
                <c:pt idx="9">
                  <c:v>102</c:v>
                </c:pt>
                <c:pt idx="10">
                  <c:v>105</c:v>
                </c:pt>
                <c:pt idx="11">
                  <c:v>103</c:v>
                </c:pt>
                <c:pt idx="12">
                  <c:v>99</c:v>
                </c:pt>
                <c:pt idx="13">
                  <c:v>97</c:v>
                </c:pt>
                <c:pt idx="14">
                  <c:v>101</c:v>
                </c:pt>
                <c:pt idx="15">
                  <c:v>99</c:v>
                </c:pt>
                <c:pt idx="16">
                  <c:v>96</c:v>
                </c:pt>
                <c:pt idx="17">
                  <c:v>105</c:v>
                </c:pt>
                <c:pt idx="18">
                  <c:v>102</c:v>
                </c:pt>
                <c:pt idx="19">
                  <c:v>106</c:v>
                </c:pt>
                <c:pt idx="20">
                  <c:v>105</c:v>
                </c:pt>
                <c:pt idx="21">
                  <c:v>104</c:v>
                </c:pt>
                <c:pt idx="22">
                  <c:v>100</c:v>
                </c:pt>
                <c:pt idx="23">
                  <c:v>98</c:v>
                </c:pt>
                <c:pt idx="24">
                  <c:v>99</c:v>
                </c:pt>
                <c:pt idx="25">
                  <c:v>109</c:v>
                </c:pt>
                <c:pt idx="26">
                  <c:v>101</c:v>
                </c:pt>
                <c:pt idx="27">
                  <c:v>93</c:v>
                </c:pt>
                <c:pt idx="28">
                  <c:v>90</c:v>
                </c:pt>
                <c:pt idx="29">
                  <c:v>90</c:v>
                </c:pt>
                <c:pt idx="3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BA-EE49-9F27-808531689DC7}"/>
            </c:ext>
          </c:extLst>
        </c:ser>
        <c:ser>
          <c:idx val="3"/>
          <c:order val="3"/>
          <c:tx>
            <c:strRef>
              <c:f>Sheet2!$E$3:$E$4</c:f>
              <c:strCache>
                <c:ptCount val="1"/>
                <c:pt idx="0">
                  <c:v>Sveitarfélagið Skagaströnd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Sheet2!$A$5:$A$36</c:f>
              <c:strCach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strCache>
            </c:strRef>
          </c:cat>
          <c:val>
            <c:numRef>
              <c:f>Sheet2!$E$5:$E$36</c:f>
              <c:numCache>
                <c:formatCode>General</c:formatCode>
                <c:ptCount val="31"/>
                <c:pt idx="0">
                  <c:v>647</c:v>
                </c:pt>
                <c:pt idx="1">
                  <c:v>671</c:v>
                </c:pt>
                <c:pt idx="2">
                  <c:v>685</c:v>
                </c:pt>
                <c:pt idx="3">
                  <c:v>690</c:v>
                </c:pt>
                <c:pt idx="4">
                  <c:v>668</c:v>
                </c:pt>
                <c:pt idx="5">
                  <c:v>656</c:v>
                </c:pt>
                <c:pt idx="6">
                  <c:v>631</c:v>
                </c:pt>
                <c:pt idx="7">
                  <c:v>628</c:v>
                </c:pt>
                <c:pt idx="8">
                  <c:v>601</c:v>
                </c:pt>
                <c:pt idx="9">
                  <c:v>615</c:v>
                </c:pt>
                <c:pt idx="10">
                  <c:v>612</c:v>
                </c:pt>
                <c:pt idx="11">
                  <c:v>618</c:v>
                </c:pt>
                <c:pt idx="12">
                  <c:v>600</c:v>
                </c:pt>
                <c:pt idx="13">
                  <c:v>582</c:v>
                </c:pt>
                <c:pt idx="14">
                  <c:v>558</c:v>
                </c:pt>
                <c:pt idx="15">
                  <c:v>545</c:v>
                </c:pt>
                <c:pt idx="16">
                  <c:v>532</c:v>
                </c:pt>
                <c:pt idx="17">
                  <c:v>530</c:v>
                </c:pt>
                <c:pt idx="18">
                  <c:v>521</c:v>
                </c:pt>
                <c:pt idx="19">
                  <c:v>519</c:v>
                </c:pt>
                <c:pt idx="20">
                  <c:v>530</c:v>
                </c:pt>
                <c:pt idx="21">
                  <c:v>504</c:v>
                </c:pt>
                <c:pt idx="22">
                  <c:v>506</c:v>
                </c:pt>
                <c:pt idx="23">
                  <c:v>498</c:v>
                </c:pt>
                <c:pt idx="24">
                  <c:v>488</c:v>
                </c:pt>
                <c:pt idx="25">
                  <c:v>489</c:v>
                </c:pt>
                <c:pt idx="26">
                  <c:v>479</c:v>
                </c:pt>
                <c:pt idx="27">
                  <c:v>482</c:v>
                </c:pt>
                <c:pt idx="28">
                  <c:v>452</c:v>
                </c:pt>
                <c:pt idx="29">
                  <c:v>473</c:v>
                </c:pt>
                <c:pt idx="30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BA-EE49-9F27-808531689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40623"/>
        <c:axId val="539923711"/>
      </c:areaChart>
      <c:catAx>
        <c:axId val="52794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39923711"/>
        <c:crosses val="autoZero"/>
        <c:auto val="1"/>
        <c:lblAlgn val="ctr"/>
        <c:lblOffset val="100"/>
        <c:noMultiLvlLbl val="0"/>
      </c:catAx>
      <c:valAx>
        <c:axId val="53992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7940623"/>
        <c:crosses val="autoZero"/>
        <c:crossBetween val="midCat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r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s-I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3E193-C5A4-48B5-9A56-0BE17E5505BC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CAA30-A4A6-4EFA-A101-21CD93480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2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Hef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í </a:t>
            </a:r>
            <a:r>
              <a:rPr lang="en-US" dirty="0" err="1"/>
              <a:t>bæjarstjórn</a:t>
            </a:r>
            <a:r>
              <a:rPr lang="en-US" dirty="0"/>
              <a:t> og í </a:t>
            </a:r>
            <a:r>
              <a:rPr lang="en-US" dirty="0" err="1"/>
              <a:t>bæjarráði</a:t>
            </a:r>
            <a:r>
              <a:rPr lang="en-US" dirty="0"/>
              <a:t> (12 </a:t>
            </a:r>
            <a:r>
              <a:rPr lang="en-US" dirty="0" err="1"/>
              <a:t>ár</a:t>
            </a:r>
            <a:r>
              <a:rPr lang="en-US" dirty="0"/>
              <a:t>) í </a:t>
            </a:r>
            <a:r>
              <a:rPr lang="en-US" dirty="0" err="1"/>
              <a:t>einu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sameinaða</a:t>
            </a:r>
            <a:r>
              <a:rPr lang="en-US" dirty="0"/>
              <a:t> </a:t>
            </a:r>
            <a:r>
              <a:rPr lang="en-US" dirty="0" err="1"/>
              <a:t>sveitarfélagi</a:t>
            </a:r>
            <a:r>
              <a:rPr lang="en-US" dirty="0"/>
              <a:t> </a:t>
            </a:r>
            <a:r>
              <a:rPr lang="en-US" dirty="0" err="1"/>
              <a:t>landsins</a:t>
            </a:r>
            <a:r>
              <a:rPr lang="en-US" dirty="0"/>
              <a:t> í </a:t>
            </a:r>
            <a:r>
              <a:rPr lang="en-US" dirty="0" err="1"/>
              <a:t>Fjarðabyggð</a:t>
            </a:r>
            <a:r>
              <a:rPr lang="en-US" dirty="0"/>
              <a:t>.  </a:t>
            </a:r>
            <a:r>
              <a:rPr lang="en-US" dirty="0" err="1"/>
              <a:t>Meðfylgjandi</a:t>
            </a:r>
            <a:r>
              <a:rPr lang="en-US" dirty="0"/>
              <a:t> </a:t>
            </a:r>
            <a:r>
              <a:rPr lang="en-US" dirty="0" err="1"/>
              <a:t>efni</a:t>
            </a:r>
            <a:r>
              <a:rPr lang="en-US" dirty="0"/>
              <a:t> er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Samstarfsnefnd</a:t>
            </a:r>
            <a:r>
              <a:rPr lang="en-US" dirty="0"/>
              <a:t> og </a:t>
            </a:r>
            <a:r>
              <a:rPr lang="en-US" dirty="0" err="1"/>
              <a:t>ráðgjöfum</a:t>
            </a:r>
            <a:r>
              <a:rPr lang="en-US" dirty="0"/>
              <a:t> um </a:t>
            </a:r>
            <a:r>
              <a:rPr lang="en-US" dirty="0" err="1"/>
              <a:t>sameiningu</a:t>
            </a:r>
            <a:r>
              <a:rPr lang="en-US" dirty="0"/>
              <a:t> í A-Hún.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69E0-E345-0D41-8A0D-B0C0B8DFB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5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1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Bætti við línu um slökkviliðin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97AA-29EB-5E4B-BE94-52CD0B2499EA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7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Fyrirsögn breytt</a:t>
            </a:r>
          </a:p>
          <a:p>
            <a:r>
              <a:rPr lang="is-IS" dirty="0"/>
              <a:t>Fyrirsögn passar ekki við síðustu punktana</a:t>
            </a:r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62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69E0-E345-0D41-8A0D-B0C0B8DFB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61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69E0-E345-0D41-8A0D-B0C0B8DFB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54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Blönduós</a:t>
            </a:r>
            <a:r>
              <a:rPr lang="en-US" dirty="0"/>
              <a:t> og </a:t>
            </a:r>
            <a:r>
              <a:rPr lang="en-US" dirty="0" err="1"/>
              <a:t>Skagaströnd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CAA30-A4A6-4EFA-A101-21CD93480D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3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segjum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vísbendingar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rekstur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Húnavatnshreppur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veikjast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tímabilinu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skoða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byggjum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rekstarafgangur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minnkað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jafnt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þétt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árinu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orðinn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neikvæður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 Sem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útgjöld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vaxa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hraðar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tekjur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Sveitarfélagið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ekki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jafnvægisregluna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fyrir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2017-2019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ekki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jafnvægisreglu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næstu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tvö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miðað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fyrirliggjandi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áætlanir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Veltufé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rekstri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lækkandi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tímabilinu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skuldir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skuldbindingar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vaxandi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tímabili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handbært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sveitarfélagsins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lækkað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137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árslokum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rúmar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69E0-E345-0D41-8A0D-B0C0B8DFB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29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69E0-E345-0D41-8A0D-B0C0B8DFB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54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Árið 1950 voru sveitarfélögin í sýslunni 10 en eru nú fjögur eftir fjórar sameiningar sem allar áttu sér stað eftir aldamótin.</a:t>
            </a:r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97AA-29EB-5E4B-BE94-52CD0B2499EA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6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Hér eru helstu tölulegu staðreyndir um sveitarfélögin í sýslunni, þ.e. íbúafjöldi og flatarmál sveitarfélaganna.</a:t>
            </a:r>
          </a:p>
          <a:p>
            <a:r>
              <a:rPr lang="is-IS" dirty="0"/>
              <a:t>Sameinað sveitarfélag yrði stórt í landfræðilegum skilningi. Í 6 sæti á landsvísu – líka ef aðrir sameinast!</a:t>
            </a:r>
          </a:p>
          <a:p>
            <a:r>
              <a:rPr lang="is-IS" dirty="0"/>
              <a:t>Það yrði 25 í röð sveitarfélaga varðandi íbúafjölda. Landsvæði frá Skagatá og inn fyrir Hveravelli.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97AA-29EB-5E4B-BE94-52CD0B2499EA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6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Íbúum fækkaði nokkuð jafnt og þétt á árunum frá 1991 til 2015 en íbúafjöldinn á svæðinu virðist hafa náð jafnvægi og haldist svipaður síðustu ár.</a:t>
            </a:r>
          </a:p>
          <a:p>
            <a:r>
              <a:rPr lang="is-IS" dirty="0"/>
              <a:t>Nokkur fjölgun hefur orðið á Blönduósi sem vegur upp fækkun í öðrum sveitarfélögum.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97AA-29EB-5E4B-BE94-52CD0B2499EA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7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Starfshóparnir</a:t>
            </a:r>
            <a:r>
              <a:rPr lang="en-US" dirty="0"/>
              <a:t>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fjórir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auk </a:t>
            </a:r>
            <a:r>
              <a:rPr lang="en-US" dirty="0" err="1"/>
              <a:t>þess</a:t>
            </a:r>
            <a:r>
              <a:rPr lang="en-US" dirty="0"/>
              <a:t> </a:t>
            </a:r>
            <a:r>
              <a:rPr lang="en-US" dirty="0" err="1"/>
              <a:t>fjallaði</a:t>
            </a:r>
            <a:r>
              <a:rPr lang="en-US" dirty="0"/>
              <a:t> </a:t>
            </a:r>
            <a:r>
              <a:rPr lang="en-US" dirty="0" err="1"/>
              <a:t>samstarfsnefndin</a:t>
            </a:r>
            <a:r>
              <a:rPr lang="en-US" dirty="0"/>
              <a:t> </a:t>
            </a:r>
            <a:r>
              <a:rPr lang="en-US" dirty="0" err="1"/>
              <a:t>sjálf</a:t>
            </a:r>
            <a:r>
              <a:rPr lang="en-US" dirty="0"/>
              <a:t> um </a:t>
            </a:r>
            <a:r>
              <a:rPr lang="en-US" dirty="0" err="1"/>
              <a:t>atvinnumál</a:t>
            </a:r>
            <a:r>
              <a:rPr lang="en-US" dirty="0"/>
              <a:t> </a:t>
            </a:r>
            <a:r>
              <a:rPr lang="en-US" dirty="0" err="1"/>
              <a:t>byggðaþróun</a:t>
            </a:r>
            <a:r>
              <a:rPr lang="en-US" dirty="0"/>
              <a:t>, </a:t>
            </a:r>
            <a:r>
              <a:rPr lang="en-US" dirty="0" err="1"/>
              <a:t>öryggismál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verkefni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krefjast</a:t>
            </a:r>
            <a:r>
              <a:rPr lang="en-US" dirty="0"/>
              <a:t> </a:t>
            </a:r>
            <a:r>
              <a:rPr lang="en-US" dirty="0" err="1"/>
              <a:t>aðkomu</a:t>
            </a:r>
            <a:r>
              <a:rPr lang="en-US" dirty="0"/>
              <a:t> </a:t>
            </a:r>
            <a:r>
              <a:rPr lang="en-US" dirty="0" err="1"/>
              <a:t>ríkisins</a:t>
            </a:r>
            <a:r>
              <a:rPr lang="en-US" dirty="0"/>
              <a:t>.</a:t>
            </a:r>
          </a:p>
          <a:p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starfshópana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samstarfsnefndina</a:t>
            </a:r>
            <a:r>
              <a:rPr lang="en-US" dirty="0"/>
              <a:t> </a:t>
            </a:r>
            <a:r>
              <a:rPr lang="en-US" dirty="0" err="1"/>
              <a:t>liggja</a:t>
            </a:r>
            <a:r>
              <a:rPr lang="en-US" dirty="0"/>
              <a:t> </a:t>
            </a:r>
            <a:r>
              <a:rPr lang="en-US" dirty="0" err="1"/>
              <a:t>minnisblöð</a:t>
            </a:r>
            <a:r>
              <a:rPr lang="en-US" dirty="0"/>
              <a:t> um </a:t>
            </a:r>
            <a:r>
              <a:rPr lang="en-US" dirty="0" err="1"/>
              <a:t>hvert</a:t>
            </a:r>
            <a:r>
              <a:rPr lang="en-US" dirty="0"/>
              <a:t> </a:t>
            </a:r>
            <a:r>
              <a:rPr lang="en-US" dirty="0" err="1"/>
              <a:t>þessara</a:t>
            </a:r>
            <a:r>
              <a:rPr lang="en-US" dirty="0"/>
              <a:t> </a:t>
            </a:r>
            <a:r>
              <a:rPr lang="en-US" dirty="0" err="1"/>
              <a:t>málasviða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hægt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kynna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á </a:t>
            </a:r>
            <a:r>
              <a:rPr lang="en-US" dirty="0" err="1"/>
              <a:t>vefsvæði</a:t>
            </a:r>
            <a:r>
              <a:rPr lang="en-US" dirty="0"/>
              <a:t> </a:t>
            </a:r>
            <a:r>
              <a:rPr lang="en-US" dirty="0" err="1"/>
              <a:t>verkefnisins</a:t>
            </a:r>
            <a:r>
              <a:rPr lang="en-US" dirty="0"/>
              <a:t> www.hunvetningur.is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ætlum</a:t>
            </a:r>
            <a:r>
              <a:rPr lang="en-US" dirty="0"/>
              <a:t> </a:t>
            </a:r>
            <a:r>
              <a:rPr lang="en-US" dirty="0" err="1"/>
              <a:t>hér</a:t>
            </a:r>
            <a:r>
              <a:rPr lang="en-US" dirty="0"/>
              <a:t> á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kynna</a:t>
            </a:r>
            <a:r>
              <a:rPr lang="en-US" dirty="0"/>
              <a:t> </a:t>
            </a:r>
            <a:r>
              <a:rPr lang="en-US" dirty="0" err="1"/>
              <a:t>helstu</a:t>
            </a:r>
            <a:r>
              <a:rPr lang="en-US" dirty="0"/>
              <a:t> </a:t>
            </a:r>
            <a:r>
              <a:rPr lang="en-US" dirty="0" err="1"/>
              <a:t>niðurstöður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69E0-E345-0D41-8A0D-B0C0B8DFB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Landbúnaður er undirstöðuatvinnugreinin á svæðinu. Talsverð umsvif eru í sjávarútvegi á Skagaströnd og þróun og nýsköpun í matvælaframleiðslu á svæðinu, m.a. Í vörusmiðju </a:t>
            </a:r>
            <a:r>
              <a:rPr lang="is-IS" dirty="0" err="1"/>
              <a:t>BioPol</a:t>
            </a:r>
            <a:r>
              <a:rPr lang="is-IS" dirty="0"/>
              <a:t> á Skagaströnd.</a:t>
            </a:r>
          </a:p>
          <a:p>
            <a:r>
              <a:rPr lang="is-IS" dirty="0"/>
              <a:t>Það eru einnig rannsóknir og þróun í </a:t>
            </a:r>
            <a:r>
              <a:rPr lang="is-IS" dirty="0" err="1"/>
              <a:t>textílframleiðslu</a:t>
            </a:r>
            <a:r>
              <a:rPr lang="is-IS" dirty="0"/>
              <a:t> í  </a:t>
            </a:r>
            <a:r>
              <a:rPr lang="is-IS" dirty="0" err="1"/>
              <a:t>Textílmiðstöð</a:t>
            </a:r>
            <a:r>
              <a:rPr lang="is-IS" dirty="0"/>
              <a:t> Íslands á Blönduósi.</a:t>
            </a:r>
          </a:p>
          <a:p>
            <a:r>
              <a:rPr lang="is-IS" dirty="0"/>
              <a:t>Nægt landrými er fyrir hendi og góðar aðstæður til að stunda landbúnað. Á svæðinu eru einnig iðn- og framleiðslufyrirtæki sem byggja á vinnslu landbúnaðarafurða.</a:t>
            </a:r>
          </a:p>
          <a:p>
            <a:r>
              <a:rPr lang="is-IS" dirty="0"/>
              <a:t>Orka er framleidd í Blönduvirkjun og möguleikar á aukningu án mikilla neikvæðra umhverfisáhrifa.</a:t>
            </a:r>
          </a:p>
          <a:p>
            <a:r>
              <a:rPr lang="is-IS" dirty="0"/>
              <a:t>Upplýsingatækniinnviðir eru góðir og hafa þegar skapað störf í gagnaveri og tækifæri á sambærilegri starfsemi.</a:t>
            </a:r>
          </a:p>
          <a:p>
            <a:r>
              <a:rPr lang="is-IS" dirty="0"/>
              <a:t>Ferðaþjónusta er vaxandi þáttur í atvinnulífinu og öll grunnþjónusta til að þjónusta ferðamenn er til staðar, þótt þörf sé á fjölgun gistirýma til að tryggja hlut svæðisins í aukningunni á landsvísu.</a:t>
            </a:r>
          </a:p>
          <a:p>
            <a:r>
              <a:rPr lang="is-IS" dirty="0"/>
              <a:t>Það er mikil lista og </a:t>
            </a:r>
            <a:r>
              <a:rPr lang="is-IS" dirty="0" err="1"/>
              <a:t>mennigarstarfsemi</a:t>
            </a:r>
            <a:r>
              <a:rPr lang="is-IS" dirty="0"/>
              <a:t> á svæðinu sem felur í sér mikla möguleika.</a:t>
            </a:r>
          </a:p>
          <a:p>
            <a:r>
              <a:rPr lang="is-IS" dirty="0"/>
              <a:t>Það er líka starfsemi á vegum ríkisins við innheimtu sekta á skrifstofu Sýslumannsins á Blönduósi og útgreiðslu atvinnuleysisbóta hjá Vinnumálastofnun á Skagaströnd.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9F81D-A585-A24C-8EA1-330FA3B77906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5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MARKMIÐ: </a:t>
            </a:r>
            <a:r>
              <a:rPr lang="en-US" dirty="0" err="1"/>
              <a:t>Umhverfisvænasta</a:t>
            </a:r>
            <a:r>
              <a:rPr lang="en-US" dirty="0"/>
              <a:t> </a:t>
            </a:r>
            <a:r>
              <a:rPr lang="en-US" dirty="0" err="1"/>
              <a:t>sveitarfélag</a:t>
            </a:r>
            <a:r>
              <a:rPr lang="en-US" dirty="0"/>
              <a:t> á </a:t>
            </a:r>
            <a:r>
              <a:rPr lang="en-US" dirty="0" err="1"/>
              <a:t>landinu</a:t>
            </a:r>
            <a:r>
              <a:rPr lang="en-US" dirty="0"/>
              <a:t> – </a:t>
            </a:r>
            <a:r>
              <a:rPr lang="en-US" dirty="0" err="1"/>
              <a:t>Umhverfisakademía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Húnavöllum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9F81D-A585-A24C-8EA1-330FA3B77906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00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9F81D-A585-A24C-8EA1-330FA3B77906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2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Yfir 700 þúsund bílar fara um þjóðveginn, í gegnum Blönduós t.d. Fá fleiri til þess að stoppa, og njóta og nýta það sem er í boði á svæðinu.</a:t>
            </a:r>
          </a:p>
          <a:p>
            <a:endParaRPr lang="is-I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err="1">
                <a:highlight>
                  <a:srgbClr val="FFFF00"/>
                </a:highlight>
              </a:rPr>
              <a:t>Brýn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þörf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á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úrbótum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á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héraðs</a:t>
            </a:r>
            <a:r>
              <a:rPr lang="en-GB" dirty="0">
                <a:highlight>
                  <a:srgbClr val="FFFF00"/>
                </a:highlight>
              </a:rPr>
              <a:t>- </a:t>
            </a:r>
            <a:r>
              <a:rPr lang="en-GB" dirty="0" err="1">
                <a:highlight>
                  <a:srgbClr val="FFFF00"/>
                </a:highlight>
              </a:rPr>
              <a:t>og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tengivegum</a:t>
            </a:r>
            <a:endParaRPr lang="en-GB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err="1">
                <a:highlight>
                  <a:srgbClr val="FFFF00"/>
                </a:highlight>
              </a:rPr>
              <a:t>Brýn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þörf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á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að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styrkja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Blönduósflugvöll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sem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sjúkraflugvöll</a:t>
            </a:r>
            <a:endParaRPr lang="en-GB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err="1">
                <a:highlight>
                  <a:srgbClr val="FFFF00"/>
                </a:highlight>
              </a:rPr>
              <a:t>Brýn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þörf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á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úrbótum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við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Skagastrandarhöfn</a:t>
            </a:r>
            <a:endParaRPr lang="en-GB" dirty="0">
              <a:highlight>
                <a:srgbClr val="FFFF00"/>
              </a:highlight>
            </a:endParaRPr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97AA-29EB-5E4B-BE94-52CD0B2499EA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48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0C0D-F91B-4D35-8449-9CA5D61A8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41294-36C6-4592-ABBD-FBDF7FC53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1D252-A130-4419-AD32-B1962F6C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64536-6C18-4551-868D-14444B59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AF8C-8932-45EB-BEE0-11A0F60C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50BD-7BC5-4AB7-8CD8-D5213491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19455-F579-4CA9-9F99-6197DAE8C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BFDF-9205-438B-BB9B-C36A9D03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C912-416C-4302-A222-75578F15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C28E-FAAD-47B0-965A-601654D6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AA7B7-025E-4213-8371-84F89E5D5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74A34-B7FC-406F-B262-98C8AA04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CF25C-811C-49E4-8BBC-7C948F86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4ABC-042B-41A0-922D-BE7DA724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44E8-FB78-4BE1-A0DE-B93CDD61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2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70A9-9BE5-8D4E-ADBA-6110D8F5A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5994E-3433-8343-95DB-9C159CD06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E661-40ED-5C45-8A0D-3FFFA834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C6C47-B82B-9245-A7A4-01BD6617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EB19-416B-4948-90DF-FE8F3BB0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40413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36E4-8745-1B4F-8890-FB98C97F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0A29-CC8E-034F-BCF9-16B4CD4E5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2F2E5-AD8C-8548-A3CB-C9E52939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3101-DFA2-934C-A6D2-99B42DA1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B738-8EF5-2B4A-883B-3BFD1440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18F975-15CC-7845-9072-08A7165D9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0537" y="297057"/>
            <a:ext cx="2357863" cy="562260"/>
          </a:xfrm>
          <a:prstGeom prst="rect">
            <a:avLst/>
          </a:prstGeom>
        </p:spPr>
      </p:pic>
      <p:pic>
        <p:nvPicPr>
          <p:cNvPr id="9" name="Mynd 8" descr="Mynd sem inniheldur texti&#10;&#10;Lýsing sjálfkrafa búin til">
            <a:extLst>
              <a:ext uri="{FF2B5EF4-FFF2-40B4-BE49-F238E27FC236}">
                <a16:creationId xmlns:a16="http://schemas.microsoft.com/office/drawing/2014/main" id="{F5C7F439-A355-43D3-8D37-0D6B4FB1C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5589"/>
            <a:ext cx="12198673" cy="6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26D3-C859-844C-AA02-A9A0F4A4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4B6AC-7E12-BD4A-8E13-06A150C5B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C7C27-EFFE-5A49-8313-E0A9F96D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CC2D-AD09-164C-841B-4E80B4CB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2F168-7DCE-8A40-A929-A65CC99E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7B3CBD-A6E1-DA4D-B50E-7A037CFA3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531" y="195811"/>
            <a:ext cx="2687098" cy="640770"/>
          </a:xfrm>
          <a:prstGeom prst="rect">
            <a:avLst/>
          </a:prstGeom>
        </p:spPr>
      </p:pic>
      <p:pic>
        <p:nvPicPr>
          <p:cNvPr id="9" name="Mynd 8" descr="Mynd sem inniheldur texti&#10;&#10;Lýsing sjálfkrafa búin til">
            <a:extLst>
              <a:ext uri="{FF2B5EF4-FFF2-40B4-BE49-F238E27FC236}">
                <a16:creationId xmlns:a16="http://schemas.microsoft.com/office/drawing/2014/main" id="{FE7451DC-A030-4A15-9293-D6E9CFF27F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5589"/>
            <a:ext cx="12198673" cy="6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6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E071-8A59-C74B-8AC3-A000398C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EDA7-1F42-B34F-92EF-46B0C824A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FD7FE-D8E1-F747-9EF7-24903A6A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B8A23-2BD5-FC48-A3A9-8E0F4D5E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12933-B75B-1B46-A865-5B896E0C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918D8-2391-4548-AAC6-C55EEEA5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E0FE8F-DF06-C74B-B593-499CA8074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0537" y="297057"/>
            <a:ext cx="2357863" cy="562260"/>
          </a:xfrm>
          <a:prstGeom prst="rect">
            <a:avLst/>
          </a:prstGeom>
        </p:spPr>
      </p:pic>
      <p:pic>
        <p:nvPicPr>
          <p:cNvPr id="9" name="Mynd 8" descr="Mynd sem inniheldur texti&#10;&#10;Lýsing sjálfkrafa búin til">
            <a:extLst>
              <a:ext uri="{FF2B5EF4-FFF2-40B4-BE49-F238E27FC236}">
                <a16:creationId xmlns:a16="http://schemas.microsoft.com/office/drawing/2014/main" id="{7EF175CD-8CD9-4F96-A636-245F9D9864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5589"/>
            <a:ext cx="12198673" cy="6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4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1BCC-6B38-194C-94E1-63472A61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76570-912C-6349-9882-75E76AD2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2B413-29F2-0E40-9DF7-919EE1BF8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926BF-AF47-6D41-BAE9-F9BE36CBC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5BB06-801F-874A-B546-E42AAF458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6A448-E38A-4F42-8AF5-089FC215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74268-D978-3943-B0C2-2A288EB2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8ABCB-7573-D248-BC7E-BEDE3E9B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326AEC-20EF-8A48-AA08-E290C7396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0537" y="297057"/>
            <a:ext cx="2357863" cy="562260"/>
          </a:xfrm>
          <a:prstGeom prst="rect">
            <a:avLst/>
          </a:prstGeom>
        </p:spPr>
      </p:pic>
      <p:pic>
        <p:nvPicPr>
          <p:cNvPr id="11" name="Mynd 10" descr="Mynd sem inniheldur texti&#10;&#10;Lýsing sjálfkrafa búin til">
            <a:extLst>
              <a:ext uri="{FF2B5EF4-FFF2-40B4-BE49-F238E27FC236}">
                <a16:creationId xmlns:a16="http://schemas.microsoft.com/office/drawing/2014/main" id="{D32B9D56-B337-41F2-AB2F-C840E8A98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5589"/>
            <a:ext cx="12198673" cy="6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1FBD-ABA1-BB40-83A4-56BAA8CD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02E02-DA47-1343-9BCF-78D0F3CF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1119D-FD0A-B84A-8119-F598E667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E1C9-2841-5740-B79E-3B2ED79A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4B1E7E-6B83-4845-A2F0-1FBDFD74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0537" y="297057"/>
            <a:ext cx="2357863" cy="562260"/>
          </a:xfrm>
          <a:prstGeom prst="rect">
            <a:avLst/>
          </a:prstGeom>
        </p:spPr>
      </p:pic>
      <p:pic>
        <p:nvPicPr>
          <p:cNvPr id="7" name="Mynd 6" descr="Mynd sem inniheldur texti&#10;&#10;Lýsing sjálfkrafa búin til">
            <a:extLst>
              <a:ext uri="{FF2B5EF4-FFF2-40B4-BE49-F238E27FC236}">
                <a16:creationId xmlns:a16="http://schemas.microsoft.com/office/drawing/2014/main" id="{8C7330A4-8E34-439D-8FB3-ADC917E1D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5589"/>
            <a:ext cx="12198673" cy="6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0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07B80-723C-9841-B398-B426C67F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038B3-1E54-074E-BF6C-5B319230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5E292-D4ED-E942-ADAC-47F6AD05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508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1357-059B-F548-AB3C-9BDD9F40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A5A9-BFC7-4142-83BC-0A68E872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78F02-224E-1746-B6C5-342D8C640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AB742-B690-7C4D-B924-E5BFE518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1D0F-867F-6D41-93E2-83D6B54E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C66DE-7943-4E46-A141-B654CD0F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812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AAA8-2698-4BF3-9A77-BB8CE5FA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35D78-A207-4331-8451-8B82C380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B5B1A-82C1-4F08-82DB-C0EAF7BB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E86EE-A4E6-43C8-A9C2-435EB12A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645F1-3589-493A-8503-7265E52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7FB0-DF2E-5F41-9AF6-7693A033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2DD88-8CD8-164E-9FF0-7532FEB72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8A17B-5445-1D46-B9E6-A111605AD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238D1-8080-9940-9CC9-92305629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03CBE-2F9C-2D47-BDF9-5DAF81C0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44A55-03EF-5942-8976-9DE73F18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99985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5599-2561-3340-A8D7-CF78CCAB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A917E-AC6C-FD4E-9C85-E2258D3C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66D31-97FB-0A4B-96FD-F726D829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BE230-684A-844F-8081-3128B459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5FCF7-19C9-2E42-B625-5793253F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785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DCA60-2806-F04C-B374-3EFE617E8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673B8-CE5A-3843-90FF-862DC2BD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AF33-CFD2-194E-92E0-C423E9A4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0078-8049-D547-B12A-BBA85173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B0B9D-FCD1-5444-9667-C1836D35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1697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4906-0B83-4E2C-B030-6C2349D1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A0C88-0F9B-45D6-8C19-1390E2D38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B723F-BEB8-4113-9859-65DEADF9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38F8-AB51-437D-BA10-8E5C63D5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03825-5DDC-4536-BBD6-94390584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0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6744-B018-4724-BBC3-81BA1BBA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8CF7-68F0-4F18-A7E3-84FB74878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E43D8-76A4-4A3F-9328-58323E226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D3F38-3A8A-46F6-8A91-E350F85F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6CA69-6E79-4565-B6F9-51C5F88D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A0F39-E47A-42C9-9966-7064C6E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3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C174-9C51-4BE3-BD92-908E4649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40FA-F512-43A4-BEA6-BABE7D8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7FC74-01A1-4DAA-B273-B89C3C2C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ADA6A-D75F-40FB-A8F2-3C5ED37F8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41F0E-7423-4E24-8ADD-44EDF0793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15B24-FF09-4F7C-8D0B-A6B64CBF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368BC-9FD6-4609-BC80-B4666E95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9C8F2-7477-4153-93CC-B5E8F9A7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6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C83F-BB02-428D-83BE-BFB66E58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233E6-B051-40FB-A45D-3D1B6A98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74927-8268-41BB-8F30-B281F99D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3B52F-440F-4396-AF92-211F46BE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4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C00D5-475E-4A1E-9464-E3C3FCCE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CEC8A-7882-40F6-8EF6-4F421CCB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CF32E-D578-43DD-BD65-6FE0D58D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0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B511-C24E-489C-BFD2-19A95AAE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3340-F34F-47CF-992A-7B0FC7F9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92FAB-7CB4-4299-AB6A-0A19A8E6C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57EFE-2C6A-4EB7-BA28-382A7F57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A309C-2BB5-43AE-89E9-FE132A4B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A43F3-DC39-430F-9EA5-2147FA0E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5061-4406-4EC3-9599-7A73FBC3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D6CE-007B-4AA8-B683-70F1C9B2F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49DC9-3A93-4B71-AF7A-EA1E5918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B6BA-DB92-4C05-A485-3E996BCC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6560A-B0EA-417D-87AD-BAB5761B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89769-49A1-4F3E-AD4C-9D3FDD6D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7E240-EABB-48D5-BD3D-D326F069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51D57-31CD-431B-8369-59E51D08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EDEB2-CE54-493C-92C2-9338FB152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8379-17CC-476E-A5B7-38B776AD279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0489D-A707-44B9-B11C-6C4BAD728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7B5D-D841-45F5-8124-9E80D1D72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255B-B0E1-445A-9E45-DC0DA58D9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5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4ADED-430D-9847-97EE-86B05A90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43CE-672E-0D44-BB52-BD81CA21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B7141-CC9E-8241-914A-DF9F506DE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8E907-D8CF-174F-8484-166E0D28B098}" type="datetimeFigureOut">
              <a:rPr lang="en-IS" smtClean="0"/>
              <a:t>05/06/2021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5E4E-CEFE-C94D-A557-67141F2BC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C5301-6BB2-F045-B096-E6E6284D2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63FA-ED89-B441-A08B-6D8FE9E39FF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1402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9624" y="4743451"/>
            <a:ext cx="51341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E3160"/>
                </a:solidFill>
                <a:latin typeface="Calibri" panose="020F0502020204030204"/>
              </a:rPr>
              <a:t>Valdimar O. Hermannsson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E31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E3160"/>
                </a:solidFill>
                <a:latin typeface="Calibri" panose="020F0502020204030204"/>
              </a:rPr>
              <a:t>Sveitarstjóri á Blönduósi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31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1462CD-81D0-044C-BE72-51832D10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3" y="676441"/>
            <a:ext cx="5134195" cy="1224308"/>
          </a:xfrm>
          <a:prstGeom prst="rect">
            <a:avLst/>
          </a:prstGeom>
        </p:spPr>
      </p:pic>
      <p:sp>
        <p:nvSpPr>
          <p:cNvPr id="15" name="Titill 1">
            <a:extLst>
              <a:ext uri="{FF2B5EF4-FFF2-40B4-BE49-F238E27FC236}">
                <a16:creationId xmlns:a16="http://schemas.microsoft.com/office/drawing/2014/main" id="{D2B630BD-63A9-DB4B-BFDA-3B918469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23" y="2432100"/>
            <a:ext cx="5134195" cy="1439813"/>
          </a:xfrm>
        </p:spPr>
        <p:txBody>
          <a:bodyPr anchor="t">
            <a:normAutofit/>
          </a:bodyPr>
          <a:lstStyle/>
          <a:p>
            <a:pPr algn="l"/>
            <a:r>
              <a:rPr lang="en-US" sz="3400" dirty="0">
                <a:solidFill>
                  <a:srgbClr val="2F5597"/>
                </a:solidFill>
                <a:latin typeface="+mn-lt"/>
              </a:rPr>
              <a:t>M</a:t>
            </a:r>
            <a:r>
              <a:rPr lang="is-IS" sz="3400" dirty="0">
                <a:solidFill>
                  <a:srgbClr val="2F5597"/>
                </a:solidFill>
                <a:latin typeface="+mn-lt"/>
              </a:rPr>
              <a:t>álþing um sameiningar sveitarfélaga 7. maí 2021</a:t>
            </a:r>
          </a:p>
        </p:txBody>
      </p:sp>
      <p:pic>
        <p:nvPicPr>
          <p:cNvPr id="4" name="Mynd 3" descr="Mynd sem inniheldur texti&#10;&#10;Lýsing sjálfkrafa búin til">
            <a:extLst>
              <a:ext uri="{FF2B5EF4-FFF2-40B4-BE49-F238E27FC236}">
                <a16:creationId xmlns:a16="http://schemas.microsoft.com/office/drawing/2014/main" id="{10E87133-B06B-445E-9D35-04CC42DD0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13"/>
          <a:stretch/>
        </p:blipFill>
        <p:spPr>
          <a:xfrm>
            <a:off x="4394448" y="442671"/>
            <a:ext cx="7797552" cy="64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>
            <a:extLst>
              <a:ext uri="{FF2B5EF4-FFF2-40B4-BE49-F238E27FC236}">
                <a16:creationId xmlns:a16="http://schemas.microsoft.com/office/drawing/2014/main" id="{7ED351ED-0C3B-4F7F-AFF0-7FA4EB16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Umhverfis-, skipulags og byggingamál</a:t>
            </a:r>
          </a:p>
        </p:txBody>
      </p:sp>
      <p:sp>
        <p:nvSpPr>
          <p:cNvPr id="5" name="Staðgengill efnis 4">
            <a:extLst>
              <a:ext uri="{FF2B5EF4-FFF2-40B4-BE49-F238E27FC236}">
                <a16:creationId xmlns:a16="http://schemas.microsoft.com/office/drawing/2014/main" id="{5A7D0ABE-77E7-4D0F-B786-72093823F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765" y="1825625"/>
            <a:ext cx="529113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s-IS" sz="4000" b="1" dirty="0">
                <a:solidFill>
                  <a:schemeClr val="accent1">
                    <a:lumMod val="75000"/>
                  </a:schemeClr>
                </a:solidFill>
              </a:rPr>
              <a:t>Staða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dirty="0"/>
              <a:t>Komið að endurskoðun aðalskipulags hjá þremur sveitarfélögum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err="1"/>
              <a:t>Tveir</a:t>
            </a:r>
            <a:r>
              <a:rPr lang="en-GB" dirty="0"/>
              <a:t> </a:t>
            </a:r>
            <a:r>
              <a:rPr lang="en-GB" dirty="0" err="1"/>
              <a:t>skipulags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byggingarfulltrúar</a:t>
            </a:r>
            <a:r>
              <a:rPr lang="en-GB" dirty="0"/>
              <a:t>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dirty="0"/>
              <a:t>Mikil þekking og reynsla til staðar hjá starfsmönnum sveitarfélaganna. Tækifæri til sérhæfingar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dirty="0"/>
              <a:t>Umhverfismál eru ekki nægilega hátt á dagskrá sveitarfélaganna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dirty="0"/>
              <a:t>Ekki starfandi sérstakar umhverfisnefndir. Verkefni falin öðrum nefndum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20BB23AC-94DC-472F-8EA2-96C6E18C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0301" y="1825625"/>
            <a:ext cx="5291137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is-I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dirty="0"/>
              <a:t>Nokkuð gott framboð af íbúðar- og atvinnulóðum. Á Hafursstöðum er skipulögð stór iðnaðarlóð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err="1"/>
              <a:t>Þjóðvegur</a:t>
            </a:r>
            <a:r>
              <a:rPr lang="en-GB" dirty="0"/>
              <a:t> 1 er </a:t>
            </a:r>
            <a:r>
              <a:rPr lang="en-GB" dirty="0" err="1"/>
              <a:t>enn</a:t>
            </a:r>
            <a:r>
              <a:rPr lang="en-GB" dirty="0"/>
              <a:t> </a:t>
            </a:r>
            <a:r>
              <a:rPr lang="en-GB" dirty="0" err="1"/>
              <a:t>helsti</a:t>
            </a:r>
            <a:r>
              <a:rPr lang="en-GB" dirty="0"/>
              <a:t> </a:t>
            </a:r>
            <a:r>
              <a:rPr lang="en-GB" dirty="0" err="1"/>
              <a:t>styrkleiki</a:t>
            </a:r>
            <a:r>
              <a:rPr lang="en-GB" dirty="0"/>
              <a:t> </a:t>
            </a:r>
            <a:r>
              <a:rPr lang="en-GB" dirty="0" err="1"/>
              <a:t>svæðisins</a:t>
            </a: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err="1"/>
              <a:t>Rúmlega</a:t>
            </a:r>
            <a:r>
              <a:rPr lang="en-GB" dirty="0"/>
              <a:t> 560 km</a:t>
            </a:r>
            <a:br>
              <a:rPr lang="en-GB" dirty="0"/>
            </a:b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þjóðvegum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s-IS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54CBE4DC-E84E-424F-A386-E5471B743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021" y="2971681"/>
            <a:ext cx="3548648" cy="50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C0D9-5807-9D49-935F-54BB11B0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>
            <a:normAutofit fontScale="92500" lnSpcReduction="20000"/>
          </a:bodyPr>
          <a:lstStyle/>
          <a:p>
            <a:r>
              <a:rPr lang="is-IS" dirty="0"/>
              <a:t>Í Austur-Húnavatnssýslu eru fjórar sveitarstjórnir með 24 fulltrúa</a:t>
            </a:r>
          </a:p>
          <a:p>
            <a:pPr lvl="1"/>
            <a:r>
              <a:rPr lang="is-IS" dirty="0"/>
              <a:t>Blönduósbær		   7</a:t>
            </a:r>
          </a:p>
          <a:p>
            <a:pPr lvl="1"/>
            <a:r>
              <a:rPr lang="is-IS" dirty="0"/>
              <a:t>Húnavatnshreppur	   7</a:t>
            </a:r>
          </a:p>
          <a:p>
            <a:pPr lvl="1"/>
            <a:r>
              <a:rPr lang="is-IS" dirty="0"/>
              <a:t>Skagabyggð		   5</a:t>
            </a:r>
          </a:p>
          <a:p>
            <a:pPr lvl="1"/>
            <a:r>
              <a:rPr lang="is-IS" dirty="0"/>
              <a:t>Sveitarfélagið Skagaströnd   5</a:t>
            </a:r>
          </a:p>
          <a:p>
            <a:r>
              <a:rPr lang="is-IS" dirty="0"/>
              <a:t>Á vegum sveitarfélaganna eru starfandi 30 nefndir, ráð og stjórnir og í þeim sitja 104 fulltrúar</a:t>
            </a:r>
          </a:p>
          <a:p>
            <a:r>
              <a:rPr lang="is-IS" dirty="0"/>
              <a:t>Í stjórnum 15 samstarfsverkefna sitja 27 fulltrúar</a:t>
            </a:r>
          </a:p>
          <a:p>
            <a:r>
              <a:rPr lang="is-IS" dirty="0"/>
              <a:t>Sveitarfélögin tilnefna 14 fulltrúa til að sitja fyrir sína hönd á vettvangi Sambands íslenskra sveitarfélaga, SSNV og EBÍ</a:t>
            </a:r>
          </a:p>
          <a:p>
            <a:r>
              <a:rPr lang="is-IS" dirty="0"/>
              <a:t>Samtals skipa sveitarfélögin fulltrúa í 146 sæti</a:t>
            </a:r>
          </a:p>
          <a:p>
            <a:r>
              <a:rPr lang="is-IS" dirty="0"/>
              <a:t>Kostnaður við laun stjórna, ráða og nefnda er um 40 mkr. á ári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FD998A-DA15-CB41-B6A0-143C65CF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400" b="0" dirty="0">
                <a:latin typeface="Calibri" panose="020F0502020204030204" pitchFamily="34" charset="0"/>
                <a:cs typeface="Calibri" panose="020F0502020204030204" pitchFamily="34" charset="0"/>
              </a:rPr>
              <a:t>Stjórnsýsla</a:t>
            </a:r>
            <a:endParaRPr lang="en-US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C52B5BC-9CC1-42A5-BB83-0475244B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4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75A5-B03A-3A45-AC07-BFA6EC70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Samtarfsverkefni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D290-2E9B-B64C-9180-35B5B6A95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Sveitarfélögin fjögur eru í umfangsmiklu samstarfi sín á milli og við önnur sveitarfélög á Norðurlandi vestra</a:t>
            </a:r>
          </a:p>
          <a:p>
            <a:pPr lvl="1"/>
            <a:r>
              <a:rPr lang="is-IS" dirty="0"/>
              <a:t>Aðilar að þjónustusvæði um málefni fatlaðs fólks á Norðurlandi vestra</a:t>
            </a:r>
            <a:endParaRPr lang="en-IS" dirty="0"/>
          </a:p>
          <a:p>
            <a:r>
              <a:rPr lang="is-IS" dirty="0"/>
              <a:t>Sveitarfélögin reka saman byggðasamlög um ýmis sameiginleg málefni.</a:t>
            </a:r>
            <a:endParaRPr lang="en-IS" dirty="0"/>
          </a:p>
          <a:p>
            <a:pPr lvl="1"/>
            <a:r>
              <a:rPr lang="is-IS" dirty="0"/>
              <a:t>Brunavarnir Austur-Húnvetninga bs.</a:t>
            </a:r>
            <a:endParaRPr lang="en-IS" dirty="0"/>
          </a:p>
          <a:p>
            <a:pPr lvl="1"/>
            <a:r>
              <a:rPr lang="is-IS" dirty="0"/>
              <a:t>Byggðasamlag um menningar- og atvinnumál í A-Hún. Bs.</a:t>
            </a:r>
            <a:endParaRPr lang="en-IS" dirty="0"/>
          </a:p>
          <a:p>
            <a:pPr lvl="1"/>
            <a:r>
              <a:rPr lang="is-IS" dirty="0"/>
              <a:t>Byggðasamlag um Tónlistarskóla Austur-Húnvetninga bs.</a:t>
            </a:r>
            <a:endParaRPr lang="en-IS" dirty="0"/>
          </a:p>
          <a:p>
            <a:pPr lvl="1"/>
            <a:r>
              <a:rPr lang="is-IS" dirty="0"/>
              <a:t>Félags- og skólaþjónustu Austur-Húnvetninga bs.</a:t>
            </a:r>
            <a:endParaRPr lang="en-IS" dirty="0"/>
          </a:p>
          <a:p>
            <a:pPr lvl="1"/>
            <a:r>
              <a:rPr lang="is-IS" dirty="0"/>
              <a:t>Norðurá bs. um úrgangsmál.</a:t>
            </a:r>
          </a:p>
          <a:p>
            <a:pPr lvl="1"/>
            <a:r>
              <a:rPr lang="is-IS" dirty="0"/>
              <a:t>Rekstur tveggja slökkviliða í samstarfi tveggja sveitarfélaga hvors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0634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C0D9-5807-9D49-935F-54BB11B0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6393" cy="4351338"/>
          </a:xfrm>
        </p:spPr>
        <p:txBody>
          <a:bodyPr vert="horz">
            <a:normAutofit/>
          </a:bodyPr>
          <a:lstStyle/>
          <a:p>
            <a:r>
              <a:rPr lang="is-IS" dirty="0"/>
              <a:t>Upplýsingatæknimál eru leyst með þjónustusamningum</a:t>
            </a:r>
          </a:p>
          <a:p>
            <a:r>
              <a:rPr lang="is-IS" dirty="0"/>
              <a:t>Skagabyggð er með þjónustusamning um bókhaldsþjónustu</a:t>
            </a:r>
          </a:p>
          <a:p>
            <a:r>
              <a:rPr lang="is-IS" dirty="0"/>
              <a:t>Skagaströnd er með þjónustusamning um skipulags- og byggingarmál</a:t>
            </a:r>
          </a:p>
          <a:p>
            <a:r>
              <a:rPr lang="is-IS" dirty="0"/>
              <a:t>Hlutverk persónuverndarfulltrúa var leyst með þjónustusamningum í öllum sveitarfélögum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FD998A-DA15-CB41-B6A0-143C65CF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err="1">
                <a:latin typeface="+mn-lt"/>
              </a:rPr>
              <a:t>Þjónustusamningar</a:t>
            </a:r>
            <a:endParaRPr lang="en-US" sz="4400" b="0" dirty="0">
              <a:latin typeface="+mn-lt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03FBDA8-090C-48B0-A8D3-679A2658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Mynd 5" descr="Mynd sem inniheldur kort&#10;&#10;Lýsing sjálfkrafa búin til">
            <a:extLst>
              <a:ext uri="{FF2B5EF4-FFF2-40B4-BE49-F238E27FC236}">
                <a16:creationId xmlns:a16="http://schemas.microsoft.com/office/drawing/2014/main" id="{7A02DFFD-BF42-4786-90A9-BAB1B2DAC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903" y="-195284"/>
            <a:ext cx="6368294" cy="90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04C6-933E-584A-A713-F6883F36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4FA3"/>
                </a:solidFill>
                <a:latin typeface="+mn-lt"/>
              </a:rPr>
              <a:t>Stjórnsýsla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986D3-D8FC-BE40-94D6-3B002CC68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S" dirty="0">
                <a:solidFill>
                  <a:srgbClr val="004FA3"/>
                </a:solidFill>
              </a:rPr>
              <a:t>Styrkleikar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DE6C-E1E6-0844-BD67-84EB5E348F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/>
              <a:t>Mikill mannauður hjá sveitarfélögunum</a:t>
            </a:r>
          </a:p>
          <a:p>
            <a:r>
              <a:rPr lang="is-IS" dirty="0"/>
              <a:t>Stuttar boðleiðir - nálægð íbúa og kjörinna fulltrúa</a:t>
            </a:r>
          </a:p>
          <a:p>
            <a:r>
              <a:rPr lang="is-IS" dirty="0"/>
              <a:t>Stuttar boðleiðir í stjórnsýslu</a:t>
            </a:r>
          </a:p>
          <a:p>
            <a:r>
              <a:rPr lang="is-IS" dirty="0"/>
              <a:t>Sterkir innviðir upplýsingatækni (ljósleiðaravædd að mestu)</a:t>
            </a:r>
          </a:p>
          <a:p>
            <a:r>
              <a:rPr lang="is-IS" dirty="0"/>
              <a:t>Núverandi þekking á og reynsla af samvinnu</a:t>
            </a:r>
          </a:p>
          <a:p>
            <a:r>
              <a:rPr lang="is-IS" dirty="0"/>
              <a:t>Samstaða er um tiltekin hagsmunamál </a:t>
            </a:r>
          </a:p>
          <a:p>
            <a:r>
              <a:rPr lang="is-IS" dirty="0"/>
              <a:t>Sameiginlegur skilningur á stöðu svæðisins og þörf fyrir sókn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19DCE-A154-A645-B4AE-11B7A4A10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S" dirty="0">
                <a:solidFill>
                  <a:srgbClr val="004FA3"/>
                </a:solidFill>
              </a:rPr>
              <a:t>Áskoranir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496A0-71FD-334E-8CD0-D9525AAC9B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Stjórnsýsla</a:t>
            </a:r>
            <a:r>
              <a:rPr lang="en-GB" dirty="0"/>
              <a:t> </a:t>
            </a:r>
            <a:r>
              <a:rPr lang="en-GB" dirty="0" err="1"/>
              <a:t>dreifð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margar</a:t>
            </a:r>
            <a:r>
              <a:rPr lang="en-GB" dirty="0"/>
              <a:t> </a:t>
            </a:r>
            <a:r>
              <a:rPr lang="en-GB" dirty="0" err="1"/>
              <a:t>einingar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sveitarfélögum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samstarfsverkefnum</a:t>
            </a:r>
            <a:endParaRPr lang="en-GB" dirty="0"/>
          </a:p>
          <a:p>
            <a:r>
              <a:rPr lang="en-GB" dirty="0" err="1"/>
              <a:t>Fámenn</a:t>
            </a:r>
            <a:r>
              <a:rPr lang="en-GB" dirty="0"/>
              <a:t> </a:t>
            </a:r>
            <a:r>
              <a:rPr lang="en-GB" dirty="0" err="1"/>
              <a:t>stjórnsýsla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hverju</a:t>
            </a:r>
            <a:r>
              <a:rPr lang="en-GB" dirty="0"/>
              <a:t> </a:t>
            </a:r>
            <a:r>
              <a:rPr lang="en-GB" dirty="0" err="1"/>
              <a:t>sveitarfélagi</a:t>
            </a:r>
            <a:endParaRPr lang="en-GB" dirty="0"/>
          </a:p>
          <a:p>
            <a:r>
              <a:rPr lang="en-GB" dirty="0" err="1"/>
              <a:t>Innleiðing</a:t>
            </a:r>
            <a:r>
              <a:rPr lang="en-GB" dirty="0"/>
              <a:t> </a:t>
            </a:r>
            <a:r>
              <a:rPr lang="en-GB" dirty="0" err="1"/>
              <a:t>stafrænna</a:t>
            </a:r>
            <a:r>
              <a:rPr lang="en-GB" dirty="0"/>
              <a:t> </a:t>
            </a:r>
            <a:r>
              <a:rPr lang="en-GB" dirty="0" err="1"/>
              <a:t>stjórnsýsluhátta</a:t>
            </a:r>
            <a:endParaRPr lang="en-GB" dirty="0"/>
          </a:p>
          <a:p>
            <a:r>
              <a:rPr lang="en-GB" dirty="0" err="1"/>
              <a:t>Lítið</a:t>
            </a:r>
            <a:r>
              <a:rPr lang="en-GB" dirty="0"/>
              <a:t> </a:t>
            </a:r>
            <a:r>
              <a:rPr lang="en-GB" dirty="0" err="1"/>
              <a:t>svigrúm</a:t>
            </a:r>
            <a:r>
              <a:rPr lang="en-GB" dirty="0"/>
              <a:t> er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stefnumótunar</a:t>
            </a:r>
            <a:r>
              <a:rPr lang="en-GB" dirty="0"/>
              <a:t>, </a:t>
            </a:r>
            <a:r>
              <a:rPr lang="en-GB" dirty="0" err="1"/>
              <a:t>áætlanagerðar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greininga</a:t>
            </a:r>
            <a:endParaRPr lang="en-GB" dirty="0"/>
          </a:p>
          <a:p>
            <a:r>
              <a:rPr lang="en-US" dirty="0" err="1"/>
              <a:t>Auknar</a:t>
            </a:r>
            <a:r>
              <a:rPr lang="en-US" dirty="0"/>
              <a:t> </a:t>
            </a:r>
            <a:r>
              <a:rPr lang="en-US" dirty="0" err="1"/>
              <a:t>kröfur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stjórnsýslu</a:t>
            </a:r>
            <a:endParaRPr lang="en-US" dirty="0"/>
          </a:p>
          <a:p>
            <a:r>
              <a:rPr lang="en-US" dirty="0" err="1"/>
              <a:t>Valdið</a:t>
            </a:r>
            <a:r>
              <a:rPr lang="en-US" dirty="0"/>
              <a:t> </a:t>
            </a:r>
            <a:r>
              <a:rPr lang="en-US" dirty="0" err="1"/>
              <a:t>færist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færri</a:t>
            </a:r>
            <a:r>
              <a:rPr lang="en-US" dirty="0"/>
              <a:t> </a:t>
            </a:r>
            <a:r>
              <a:rPr lang="en-US" dirty="0" err="1"/>
              <a:t>hendur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sameiningu</a:t>
            </a:r>
            <a:r>
              <a:rPr lang="en-US" dirty="0"/>
              <a:t> 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7843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04C6-933E-584A-A713-F6883F36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err="1">
                <a:latin typeface="+mn-lt"/>
              </a:rPr>
              <a:t>Tækifæri</a:t>
            </a:r>
            <a:r>
              <a:rPr lang="en-US" sz="4400" b="0" dirty="0">
                <a:solidFill>
                  <a:srgbClr val="0E316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DE6C-E1E6-0844-BD67-84EB5E348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 err="1"/>
              <a:t>Einföldun</a:t>
            </a:r>
            <a:r>
              <a:rPr lang="en-GB" sz="2400" dirty="0"/>
              <a:t> á </a:t>
            </a:r>
            <a:r>
              <a:rPr lang="en-GB" sz="2400" dirty="0" err="1"/>
              <a:t>yfirsýn</a:t>
            </a:r>
            <a:r>
              <a:rPr lang="en-GB" sz="2400" dirty="0"/>
              <a:t>, </a:t>
            </a:r>
            <a:r>
              <a:rPr lang="en-GB" sz="2400" dirty="0" err="1"/>
              <a:t>ákvarðanatöku</a:t>
            </a:r>
            <a:r>
              <a:rPr lang="en-GB" sz="2400" dirty="0"/>
              <a:t> og </a:t>
            </a:r>
            <a:r>
              <a:rPr lang="en-GB" sz="2400" dirty="0" err="1"/>
              <a:t>aukinnar</a:t>
            </a:r>
            <a:r>
              <a:rPr lang="en-GB" sz="2400" dirty="0"/>
              <a:t> </a:t>
            </a:r>
            <a:r>
              <a:rPr lang="en-GB" sz="2400" dirty="0" err="1"/>
              <a:t>skilvirkni</a:t>
            </a:r>
            <a:endParaRPr lang="en-GB" sz="2400" dirty="0"/>
          </a:p>
          <a:p>
            <a:r>
              <a:rPr lang="is-IS" sz="2400" dirty="0"/>
              <a:t>Aukin hagsmunagæslu fyrir svæðið, t.d. með stefnumótun, áætlanagerð og vegna nýrra atvinnutækifæra, opinberra framkvæmda og samningagerðar í krafti stærðar sveitarfélagsins.</a:t>
            </a:r>
            <a:endParaRPr lang="en-IS" sz="2400" dirty="0"/>
          </a:p>
          <a:p>
            <a:r>
              <a:rPr lang="en-GB" sz="2400" dirty="0" err="1"/>
              <a:t>Fækka</a:t>
            </a:r>
            <a:r>
              <a:rPr lang="en-GB" sz="2400" dirty="0"/>
              <a:t> </a:t>
            </a:r>
            <a:r>
              <a:rPr lang="en-GB" sz="2400" dirty="0" err="1"/>
              <a:t>fulltrúum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hækka</a:t>
            </a:r>
            <a:r>
              <a:rPr lang="en-GB" sz="2400" dirty="0"/>
              <a:t> </a:t>
            </a:r>
            <a:r>
              <a:rPr lang="en-GB" sz="2400" dirty="0" err="1"/>
              <a:t>laun</a:t>
            </a:r>
            <a:r>
              <a:rPr lang="en-GB" sz="2400" dirty="0"/>
              <a:t> </a:t>
            </a:r>
            <a:r>
              <a:rPr lang="en-GB" sz="2400" dirty="0" err="1"/>
              <a:t>eða</a:t>
            </a:r>
            <a:r>
              <a:rPr lang="en-GB" sz="2400" dirty="0"/>
              <a:t> </a:t>
            </a:r>
            <a:r>
              <a:rPr lang="en-GB" sz="2400" dirty="0" err="1"/>
              <a:t>draga</a:t>
            </a:r>
            <a:r>
              <a:rPr lang="en-GB" sz="2400" dirty="0"/>
              <a:t> </a:t>
            </a:r>
            <a:r>
              <a:rPr lang="en-GB" sz="2400" dirty="0" err="1"/>
              <a:t>úr</a:t>
            </a:r>
            <a:r>
              <a:rPr lang="en-GB" sz="2400" dirty="0"/>
              <a:t> </a:t>
            </a:r>
            <a:r>
              <a:rPr lang="en-GB" sz="2400" dirty="0" err="1"/>
              <a:t>kostnaði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nýta</a:t>
            </a:r>
            <a:r>
              <a:rPr lang="en-GB" sz="2400" dirty="0"/>
              <a:t> </a:t>
            </a:r>
            <a:r>
              <a:rPr lang="en-GB" sz="2400" dirty="0" err="1"/>
              <a:t>fjármuni</a:t>
            </a:r>
            <a:r>
              <a:rPr lang="en-GB" sz="2400" dirty="0"/>
              <a:t> </a:t>
            </a:r>
            <a:r>
              <a:rPr lang="en-GB" sz="2400" dirty="0" err="1"/>
              <a:t>annars</a:t>
            </a:r>
            <a:r>
              <a:rPr lang="en-GB" sz="2400" dirty="0"/>
              <a:t> </a:t>
            </a:r>
            <a:r>
              <a:rPr lang="en-GB" sz="2400" dirty="0" err="1"/>
              <a:t>staðar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Aukin</a:t>
            </a:r>
            <a:r>
              <a:rPr lang="en-GB" sz="2400" dirty="0"/>
              <a:t> </a:t>
            </a:r>
            <a:r>
              <a:rPr lang="en-GB" sz="2400" dirty="0" err="1"/>
              <a:t>þátttaka</a:t>
            </a:r>
            <a:r>
              <a:rPr lang="en-GB" sz="2400" dirty="0"/>
              <a:t> </a:t>
            </a:r>
            <a:r>
              <a:rPr lang="en-GB" sz="2400" dirty="0" err="1"/>
              <a:t>íbúa</a:t>
            </a:r>
            <a:r>
              <a:rPr lang="en-GB" sz="2400" dirty="0"/>
              <a:t> </a:t>
            </a:r>
            <a:r>
              <a:rPr lang="en-GB" sz="2400" dirty="0" err="1"/>
              <a:t>í</a:t>
            </a:r>
            <a:r>
              <a:rPr lang="en-GB" sz="2400" dirty="0"/>
              <a:t> </a:t>
            </a:r>
            <a:r>
              <a:rPr lang="en-GB" sz="2400" dirty="0" err="1"/>
              <a:t>notendaráðum</a:t>
            </a:r>
            <a:r>
              <a:rPr lang="en-GB" sz="2400" dirty="0"/>
              <a:t> </a:t>
            </a:r>
            <a:r>
              <a:rPr lang="en-GB" sz="2400" dirty="0" err="1"/>
              <a:t>eða</a:t>
            </a:r>
            <a:r>
              <a:rPr lang="en-GB" sz="2400" dirty="0"/>
              <a:t> </a:t>
            </a:r>
            <a:r>
              <a:rPr lang="en-GB" sz="2400" dirty="0" err="1"/>
              <a:t>hverfisráðum</a:t>
            </a:r>
            <a:r>
              <a:rPr lang="en-GB" sz="2400" dirty="0"/>
              <a:t>, </a:t>
            </a:r>
            <a:r>
              <a:rPr lang="en-GB" sz="2400" dirty="0" err="1"/>
              <a:t>mikilvægt</a:t>
            </a:r>
            <a:r>
              <a:rPr lang="en-GB" sz="2400" dirty="0"/>
              <a:t> </a:t>
            </a:r>
            <a:r>
              <a:rPr lang="en-GB" sz="2400" dirty="0" err="1"/>
              <a:t>að</a:t>
            </a:r>
            <a:r>
              <a:rPr lang="en-GB" sz="2400" dirty="0"/>
              <a:t> </a:t>
            </a:r>
            <a:r>
              <a:rPr lang="en-GB" sz="2400" dirty="0" err="1"/>
              <a:t>virkja</a:t>
            </a:r>
            <a:r>
              <a:rPr lang="en-GB" sz="2400" dirty="0"/>
              <a:t> </a:t>
            </a:r>
            <a:r>
              <a:rPr lang="en-GB" sz="2400" dirty="0" err="1"/>
              <a:t>fólk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þátttöku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Hagræðing</a:t>
            </a:r>
            <a:r>
              <a:rPr lang="en-GB" sz="2400" dirty="0"/>
              <a:t> </a:t>
            </a:r>
            <a:r>
              <a:rPr lang="en-GB" sz="2400" dirty="0" err="1"/>
              <a:t>við</a:t>
            </a:r>
            <a:r>
              <a:rPr lang="en-GB" sz="2400" dirty="0"/>
              <a:t> </a:t>
            </a:r>
            <a:r>
              <a:rPr lang="en-GB" sz="2400" dirty="0" err="1"/>
              <a:t>fækkun</a:t>
            </a:r>
            <a:r>
              <a:rPr lang="en-GB" sz="2400" dirty="0"/>
              <a:t> </a:t>
            </a:r>
            <a:r>
              <a:rPr lang="en-GB" sz="2400" dirty="0" err="1"/>
              <a:t>sveitarstjóra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við</a:t>
            </a:r>
            <a:r>
              <a:rPr lang="en-GB" sz="2400" dirty="0"/>
              <a:t> </a:t>
            </a:r>
            <a:r>
              <a:rPr lang="en-GB" sz="2400" dirty="0" err="1"/>
              <a:t>innkaup</a:t>
            </a:r>
            <a:r>
              <a:rPr lang="en-GB" sz="2400" dirty="0"/>
              <a:t> </a:t>
            </a:r>
            <a:r>
              <a:rPr lang="en-GB" sz="2400" dirty="0" err="1"/>
              <a:t>á</a:t>
            </a:r>
            <a:r>
              <a:rPr lang="en-GB" sz="2400" dirty="0"/>
              <a:t> </a:t>
            </a:r>
            <a:r>
              <a:rPr lang="en-GB" sz="2400" dirty="0" err="1"/>
              <a:t>sérfræðiþjónustu</a:t>
            </a:r>
            <a:r>
              <a:rPr lang="en-GB" sz="2400" dirty="0"/>
              <a:t>, </a:t>
            </a:r>
            <a:r>
              <a:rPr lang="en-GB" sz="2400" dirty="0" err="1"/>
              <a:t>upplýsingatækni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hugbúnaði</a:t>
            </a:r>
            <a:endParaRPr lang="en-GB" sz="2400" dirty="0"/>
          </a:p>
          <a:p>
            <a:r>
              <a:rPr lang="en-GB" sz="2400" dirty="0" err="1"/>
              <a:t>Ráða</a:t>
            </a:r>
            <a:r>
              <a:rPr lang="en-GB" sz="2400" dirty="0"/>
              <a:t> </a:t>
            </a:r>
            <a:r>
              <a:rPr lang="en-GB" sz="2400" dirty="0" err="1"/>
              <a:t>starfsfólk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/</a:t>
            </a:r>
            <a:r>
              <a:rPr lang="en-GB" sz="2400" dirty="0" err="1"/>
              <a:t>eða</a:t>
            </a:r>
            <a:r>
              <a:rPr lang="en-GB" sz="2400" dirty="0"/>
              <a:t> </a:t>
            </a:r>
            <a:r>
              <a:rPr lang="en-GB" sz="2400" dirty="0" err="1"/>
              <a:t>breyta</a:t>
            </a:r>
            <a:r>
              <a:rPr lang="en-GB" sz="2400" dirty="0"/>
              <a:t> </a:t>
            </a:r>
            <a:r>
              <a:rPr lang="en-GB" sz="2400" dirty="0" err="1"/>
              <a:t>hlutverkum</a:t>
            </a:r>
            <a:r>
              <a:rPr lang="en-GB" sz="2400" dirty="0"/>
              <a:t> </a:t>
            </a:r>
            <a:r>
              <a:rPr lang="en-GB" sz="2400" dirty="0" err="1"/>
              <a:t>starfsmanna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auka</a:t>
            </a:r>
            <a:r>
              <a:rPr lang="en-GB" sz="2400" dirty="0"/>
              <a:t> </a:t>
            </a:r>
            <a:r>
              <a:rPr lang="en-GB" sz="2400" dirty="0" err="1"/>
              <a:t>sérhæfingu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fagmennsku</a:t>
            </a:r>
            <a:r>
              <a:rPr lang="en-GB" sz="2400" dirty="0"/>
              <a:t> </a:t>
            </a:r>
          </a:p>
          <a:p>
            <a:pPr lvl="1"/>
            <a:r>
              <a:rPr lang="en-GB" sz="2000" dirty="0" err="1"/>
              <a:t>Stafræn</a:t>
            </a:r>
            <a:r>
              <a:rPr lang="en-GB" sz="2000" dirty="0"/>
              <a:t> </a:t>
            </a:r>
            <a:r>
              <a:rPr lang="en-GB" sz="2000" dirty="0" err="1"/>
              <a:t>stjórnsýsla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upplýsingatækni</a:t>
            </a:r>
            <a:endParaRPr lang="en-GB" sz="2000" dirty="0"/>
          </a:p>
          <a:p>
            <a:pPr lvl="1"/>
            <a:r>
              <a:rPr lang="en-GB" sz="2000" dirty="0" err="1"/>
              <a:t>Skjalastjórnun</a:t>
            </a:r>
            <a:endParaRPr lang="en-GB" sz="2000" dirty="0"/>
          </a:p>
          <a:p>
            <a:pPr lvl="1"/>
            <a:r>
              <a:rPr lang="en-GB" sz="2000" dirty="0" err="1"/>
              <a:t>Mannauðsmál</a:t>
            </a:r>
            <a:endParaRPr lang="en-GB" sz="2000" dirty="0"/>
          </a:p>
          <a:p>
            <a:pPr lvl="1"/>
            <a:r>
              <a:rPr lang="en-GB" sz="2000" dirty="0" err="1"/>
              <a:t>Lögfræði</a:t>
            </a:r>
            <a:r>
              <a:rPr lang="en-GB" sz="2000" dirty="0"/>
              <a:t>-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persónuverndarmál</a:t>
            </a:r>
            <a:endParaRPr lang="en-GB" sz="2000" dirty="0"/>
          </a:p>
          <a:p>
            <a:pPr lvl="1"/>
            <a:r>
              <a:rPr lang="en-GB" sz="2000" dirty="0" err="1"/>
              <a:t>Fjölmenningarmál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444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7578C-A5EB-FE4D-A9B9-EBFCE219D5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1" y="431600"/>
            <a:ext cx="7845287" cy="59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03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1FFD-5EAD-524E-B4E7-22610481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err="1">
                <a:latin typeface="+mn-lt"/>
              </a:rPr>
              <a:t>Fjármál</a:t>
            </a:r>
            <a:endParaRPr lang="en-US" sz="4400" b="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8FAD-BB99-1246-8DA5-3AB8BDB2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4" y="1522684"/>
            <a:ext cx="10317846" cy="4522924"/>
          </a:xfrm>
        </p:spPr>
        <p:txBody>
          <a:bodyPr>
            <a:noAutofit/>
          </a:bodyPr>
          <a:lstStyle/>
          <a:p>
            <a:r>
              <a:rPr lang="is-IS" sz="2400" dirty="0"/>
              <a:t>Sveitarfélögin stóðust jafnvægisreglu í fjármálum sveitarfélaga 2017-2019</a:t>
            </a:r>
          </a:p>
          <a:p>
            <a:r>
              <a:rPr lang="is-IS" sz="2400" dirty="0"/>
              <a:t>Sveitarfélögin fá um þriðjung tekna sinna úr Jöfnunarsjóði, utan Skagabyggðar sem fær um helming tekna úr sjóðnum</a:t>
            </a:r>
          </a:p>
          <a:p>
            <a:pPr lvl="1"/>
            <a:r>
              <a:rPr lang="is-IS" sz="2000" dirty="0"/>
              <a:t>Breytingar á framlögum hafa því mikil áhrif á rekstur sveitarfélaganna</a:t>
            </a:r>
          </a:p>
          <a:p>
            <a:r>
              <a:rPr lang="is-IS" sz="2400" dirty="0"/>
              <a:t>Skuldir og skuldbindingar sveitarfélaganna á hvern íbúa eru lægri en landsmeðaltal til ársins 2019</a:t>
            </a:r>
          </a:p>
          <a:p>
            <a:r>
              <a:rPr lang="is-IS" sz="2400" dirty="0"/>
              <a:t>Öll sveitarfélögin voru undir 150% skuldahlutfalli árið 2019</a:t>
            </a:r>
          </a:p>
          <a:p>
            <a:pPr lvl="1"/>
            <a:r>
              <a:rPr lang="is-IS" sz="2000" dirty="0"/>
              <a:t>Blönduósbæjar 117,5% </a:t>
            </a:r>
          </a:p>
          <a:p>
            <a:pPr lvl="1"/>
            <a:r>
              <a:rPr lang="is-IS" sz="2000" dirty="0"/>
              <a:t>Húnavatnshreppur 71%</a:t>
            </a:r>
            <a:endParaRPr lang="en-IS" sz="2000" dirty="0"/>
          </a:p>
          <a:p>
            <a:pPr lvl="1"/>
            <a:r>
              <a:rPr lang="is-IS" sz="2000" dirty="0"/>
              <a:t>Skagabyggð 16% </a:t>
            </a:r>
            <a:endParaRPr lang="en-IS" sz="2000" dirty="0"/>
          </a:p>
          <a:p>
            <a:pPr lvl="1"/>
            <a:r>
              <a:rPr lang="is-IS" sz="2000" dirty="0"/>
              <a:t>Skagaströnd </a:t>
            </a:r>
            <a:r>
              <a:rPr lang="en-GB" sz="2000" dirty="0"/>
              <a:t> </a:t>
            </a:r>
            <a:r>
              <a:rPr lang="is-IS" sz="2000" dirty="0"/>
              <a:t>71%. </a:t>
            </a:r>
            <a:endParaRPr lang="en-IS" sz="2000" dirty="0"/>
          </a:p>
          <a:p>
            <a:pPr lvl="1"/>
            <a:endParaRPr lang="is-IS" sz="20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8C642DC-D9CE-41CE-A8BE-AD4844D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7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1EFE-544D-5B4E-B83C-1EF7FDC1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2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0" dirty="0" err="1">
                <a:latin typeface="+mn-lt"/>
              </a:rPr>
              <a:t>Áætluð</a:t>
            </a:r>
            <a:r>
              <a:rPr lang="en-US" sz="4400" b="0" dirty="0">
                <a:latin typeface="+mn-lt"/>
              </a:rPr>
              <a:t> </a:t>
            </a:r>
            <a:r>
              <a:rPr lang="en-US" sz="4400" b="0" dirty="0" err="1">
                <a:latin typeface="+mn-lt"/>
              </a:rPr>
              <a:t>sameiningarframlög</a:t>
            </a:r>
            <a:r>
              <a:rPr lang="en-US" sz="4400" b="0" dirty="0">
                <a:latin typeface="+mn-lt"/>
              </a:rPr>
              <a:t> </a:t>
            </a:r>
            <a:r>
              <a:rPr lang="en-US" sz="4400" b="0" dirty="0" err="1">
                <a:latin typeface="+mn-lt"/>
              </a:rPr>
              <a:t>úr</a:t>
            </a:r>
            <a:r>
              <a:rPr lang="en-US" sz="4400" b="0" dirty="0">
                <a:latin typeface="+mn-lt"/>
              </a:rPr>
              <a:t> </a:t>
            </a:r>
            <a:r>
              <a:rPr lang="en-US" sz="4400" b="0" dirty="0" err="1">
                <a:latin typeface="+mn-lt"/>
              </a:rPr>
              <a:t>Jöfnunarsjóði</a:t>
            </a:r>
            <a:endParaRPr lang="en-US" sz="4400" b="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DF4FC-5965-D447-999F-E859E5D5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is-I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A56175-9A3B-7D4D-AC60-B58A48127F7D}"/>
              </a:ext>
            </a:extLst>
          </p:cNvPr>
          <p:cNvGraphicFramePr>
            <a:graphicFrameLocks noGrp="1"/>
          </p:cNvGraphicFramePr>
          <p:nvPr/>
        </p:nvGraphicFramePr>
        <p:xfrm>
          <a:off x="1092778" y="2112173"/>
          <a:ext cx="10006444" cy="26838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91921">
                  <a:extLst>
                    <a:ext uri="{9D8B030D-6E8A-4147-A177-3AD203B41FA5}">
                      <a16:colId xmlns:a16="http://schemas.microsoft.com/office/drawing/2014/main" val="1171430131"/>
                    </a:ext>
                  </a:extLst>
                </a:gridCol>
                <a:gridCol w="1647515">
                  <a:extLst>
                    <a:ext uri="{9D8B030D-6E8A-4147-A177-3AD203B41FA5}">
                      <a16:colId xmlns:a16="http://schemas.microsoft.com/office/drawing/2014/main" val="3979080654"/>
                    </a:ext>
                  </a:extLst>
                </a:gridCol>
                <a:gridCol w="2044683">
                  <a:extLst>
                    <a:ext uri="{9D8B030D-6E8A-4147-A177-3AD203B41FA5}">
                      <a16:colId xmlns:a16="http://schemas.microsoft.com/office/drawing/2014/main" val="974296056"/>
                    </a:ext>
                  </a:extLst>
                </a:gridCol>
                <a:gridCol w="1092214">
                  <a:extLst>
                    <a:ext uri="{9D8B030D-6E8A-4147-A177-3AD203B41FA5}">
                      <a16:colId xmlns:a16="http://schemas.microsoft.com/office/drawing/2014/main" val="1205945256"/>
                    </a:ext>
                  </a:extLst>
                </a:gridCol>
                <a:gridCol w="2530111">
                  <a:extLst>
                    <a:ext uri="{9D8B030D-6E8A-4147-A177-3AD203B41FA5}">
                      <a16:colId xmlns:a16="http://schemas.microsoft.com/office/drawing/2014/main" val="1838590311"/>
                    </a:ext>
                  </a:extLst>
                </a:gridCol>
              </a:tblGrid>
              <a:tr h="10064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Sveitarfélag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Skuldajöfnunar-framlag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Fast </a:t>
                      </a:r>
                      <a:r>
                        <a:rPr lang="en-GB" sz="1800" u="none" strike="noStrike" dirty="0" err="1">
                          <a:effectLst/>
                        </a:rPr>
                        <a:t>framlag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til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sveitarfélaga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Byggða-framlag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Samtals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framlag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vegna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sameiningar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9981241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5604 - Blönduósbær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 dirty="0">
                          <a:effectLst/>
                        </a:rPr>
                        <a:t>100</a:t>
                      </a:r>
                      <a:endParaRPr lang="en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 dirty="0">
                          <a:effectLst/>
                        </a:rPr>
                        <a:t>7</a:t>
                      </a:r>
                      <a:endParaRPr lang="en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6670861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5609 – </a:t>
                      </a:r>
                      <a:r>
                        <a:rPr lang="en-GB" sz="1800" u="none" strike="noStrike" dirty="0" err="1">
                          <a:effectLst/>
                        </a:rPr>
                        <a:t>Sv.Skagaströnd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 dirty="0">
                          <a:effectLst/>
                        </a:rPr>
                        <a:t>0</a:t>
                      </a:r>
                      <a:endParaRPr lang="en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 dirty="0">
                          <a:effectLst/>
                        </a:rPr>
                        <a:t>100</a:t>
                      </a:r>
                      <a:endParaRPr lang="en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 dirty="0">
                          <a:effectLst/>
                        </a:rPr>
                        <a:t>67</a:t>
                      </a:r>
                      <a:endParaRPr lang="en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848492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5611 - Skagabyggð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>
                          <a:effectLst/>
                        </a:rPr>
                        <a:t>0</a:t>
                      </a:r>
                      <a:endParaRPr lang="en-I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 dirty="0">
                          <a:effectLst/>
                        </a:rPr>
                        <a:t>100</a:t>
                      </a:r>
                      <a:endParaRPr lang="en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61292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5612 - Húnavatnshreppur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u="none" strike="noStrike">
                          <a:effectLst/>
                        </a:rPr>
                        <a:t>100</a:t>
                      </a:r>
                      <a:endParaRPr lang="en-I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5026031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err="1">
                          <a:effectLst/>
                        </a:rPr>
                        <a:t>Alls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1800" u="none" strike="noStrike" dirty="0">
                          <a:effectLst/>
                        </a:rPr>
                        <a:t>346</a:t>
                      </a:r>
                      <a:endParaRPr lang="en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1800" u="none" strike="noStrike" dirty="0">
                          <a:effectLst/>
                        </a:rPr>
                        <a:t>400</a:t>
                      </a:r>
                      <a:endParaRPr lang="en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1800" u="none" strike="noStrike" dirty="0">
                          <a:effectLst/>
                        </a:rPr>
                        <a:t>181</a:t>
                      </a:r>
                      <a:endParaRPr lang="en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1800" b="1" u="none" strike="noStrike" dirty="0">
                          <a:effectLst/>
                        </a:rPr>
                        <a:t>927</a:t>
                      </a:r>
                      <a:endParaRPr lang="en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18011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F825C1C-975D-E44E-AAB3-D0B4A696BC6B}"/>
              </a:ext>
            </a:extLst>
          </p:cNvPr>
          <p:cNvSpPr/>
          <p:nvPr/>
        </p:nvSpPr>
        <p:spPr>
          <a:xfrm>
            <a:off x="770564" y="4902988"/>
            <a:ext cx="10650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Fyrirvari: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Áætlaðar upphæðir byggðar á fjárhagsáætlunum sveitarfélaganna fyrir árið 2021. Verði af sameiningu sveitarfélaganna munu framlögin byggja á ársreikningum ársins 2021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B055A7F-6476-4355-A916-75A30929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7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1FFD-5EAD-524E-B4E7-22610481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err="1">
                <a:latin typeface="+mn-lt"/>
              </a:rPr>
              <a:t>Helstu</a:t>
            </a:r>
            <a:r>
              <a:rPr lang="en-US" sz="4400" b="0" dirty="0">
                <a:latin typeface="+mn-lt"/>
              </a:rPr>
              <a:t> </a:t>
            </a:r>
            <a:r>
              <a:rPr lang="en-US" sz="4400" b="0" dirty="0" err="1">
                <a:latin typeface="+mn-lt"/>
              </a:rPr>
              <a:t>tækifæri</a:t>
            </a:r>
            <a:r>
              <a:rPr lang="en-US" sz="4400" b="0" dirty="0">
                <a:latin typeface="+mn-lt"/>
              </a:rPr>
              <a:t> </a:t>
            </a:r>
            <a:r>
              <a:rPr lang="en-US" sz="4400" b="0" dirty="0" err="1">
                <a:latin typeface="+mn-lt"/>
              </a:rPr>
              <a:t>til</a:t>
            </a:r>
            <a:r>
              <a:rPr lang="en-US" sz="4400" b="0" dirty="0">
                <a:latin typeface="+mn-lt"/>
              </a:rPr>
              <a:t> </a:t>
            </a:r>
            <a:r>
              <a:rPr lang="en-US" sz="4400" b="0" dirty="0" err="1">
                <a:latin typeface="+mn-lt"/>
              </a:rPr>
              <a:t>hagræðingar</a:t>
            </a:r>
            <a:endParaRPr lang="en-US" sz="4400" b="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8FAD-BB99-1246-8DA5-3AB8BDB2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4" y="1522684"/>
            <a:ext cx="10317846" cy="45229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/>
              <a:t>Rekstarhagræði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því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sameina</a:t>
            </a:r>
            <a:r>
              <a:rPr lang="en-US" sz="2400" dirty="0"/>
              <a:t> </a:t>
            </a:r>
            <a:r>
              <a:rPr lang="en-US" sz="2400" dirty="0" err="1"/>
              <a:t>Blönduskóla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Húnavallaskóla</a:t>
            </a:r>
            <a:endParaRPr lang="en-US" sz="2400" dirty="0"/>
          </a:p>
          <a:p>
            <a:pPr lvl="1"/>
            <a:r>
              <a:rPr lang="en-US" sz="2000" dirty="0" err="1"/>
              <a:t>Áætlað</a:t>
            </a:r>
            <a:r>
              <a:rPr lang="en-US" sz="2000" dirty="0"/>
              <a:t> 40-50 </a:t>
            </a:r>
            <a:r>
              <a:rPr lang="en-US" sz="2000" dirty="0" err="1"/>
              <a:t>mkr</a:t>
            </a:r>
            <a:r>
              <a:rPr lang="en-US" sz="2000" dirty="0"/>
              <a:t>. á </a:t>
            </a:r>
            <a:r>
              <a:rPr lang="en-US" sz="2000" dirty="0" err="1"/>
              <a:t>ári</a:t>
            </a:r>
            <a:endParaRPr lang="en-US" sz="2000" dirty="0"/>
          </a:p>
          <a:p>
            <a:pPr lvl="1"/>
            <a:r>
              <a:rPr lang="en-US" sz="2000" dirty="0" err="1"/>
              <a:t>Miðað</a:t>
            </a:r>
            <a:r>
              <a:rPr lang="en-US" sz="2000" dirty="0"/>
              <a:t> er </a:t>
            </a:r>
            <a:r>
              <a:rPr lang="en-US" sz="2000" dirty="0" err="1"/>
              <a:t>við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rekstrarkostnaður</a:t>
            </a:r>
            <a:r>
              <a:rPr lang="en-US" sz="2000" dirty="0"/>
              <a:t> á </a:t>
            </a:r>
            <a:r>
              <a:rPr lang="en-US" sz="2000" dirty="0" err="1"/>
              <a:t>hvern</a:t>
            </a:r>
            <a:r>
              <a:rPr lang="en-US" sz="2000" dirty="0"/>
              <a:t> </a:t>
            </a:r>
            <a:r>
              <a:rPr lang="en-US" sz="2000" dirty="0" err="1"/>
              <a:t>nemanda</a:t>
            </a:r>
            <a:r>
              <a:rPr lang="en-US" sz="2000" dirty="0"/>
              <a:t> </a:t>
            </a:r>
            <a:r>
              <a:rPr lang="en-US" sz="2000" dirty="0" err="1"/>
              <a:t>yrði</a:t>
            </a:r>
            <a:r>
              <a:rPr lang="en-US" sz="2000" dirty="0"/>
              <a:t> </a:t>
            </a:r>
            <a:r>
              <a:rPr lang="en-US" sz="2000" dirty="0" err="1"/>
              <a:t>sambærilegur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í </a:t>
            </a:r>
            <a:r>
              <a:rPr lang="en-US" sz="2000" dirty="0" err="1"/>
              <a:t>Blönduskóla</a:t>
            </a:r>
            <a:endParaRPr lang="en-US" sz="2000" dirty="0"/>
          </a:p>
          <a:p>
            <a:pPr lvl="1"/>
            <a:r>
              <a:rPr lang="en-US" sz="2000" dirty="0" err="1"/>
              <a:t>Áætlað</a:t>
            </a:r>
            <a:r>
              <a:rPr lang="en-US" sz="2000" dirty="0"/>
              <a:t> er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áfram</a:t>
            </a:r>
            <a:r>
              <a:rPr lang="en-US" sz="2000" dirty="0"/>
              <a:t> </a:t>
            </a:r>
            <a:r>
              <a:rPr lang="en-US" sz="2000" dirty="0" err="1"/>
              <a:t>verði</a:t>
            </a:r>
            <a:r>
              <a:rPr lang="en-US" sz="2000" dirty="0"/>
              <a:t> </a:t>
            </a:r>
            <a:r>
              <a:rPr lang="en-US" sz="2000" dirty="0" err="1"/>
              <a:t>rekin</a:t>
            </a:r>
            <a:r>
              <a:rPr lang="en-US" sz="2000" dirty="0"/>
              <a:t> </a:t>
            </a:r>
            <a:r>
              <a:rPr lang="en-US" sz="2000" dirty="0" err="1"/>
              <a:t>leikskóladeild</a:t>
            </a:r>
            <a:r>
              <a:rPr lang="en-US" sz="2000" dirty="0"/>
              <a:t> á </a:t>
            </a:r>
            <a:r>
              <a:rPr lang="en-US" sz="2000" dirty="0" err="1"/>
              <a:t>Húnavöllum</a:t>
            </a:r>
            <a:endParaRPr lang="en-US" sz="2000" dirty="0"/>
          </a:p>
          <a:p>
            <a:r>
              <a:rPr lang="en-US" sz="2400" dirty="0" err="1"/>
              <a:t>Hagræði</a:t>
            </a:r>
            <a:r>
              <a:rPr lang="en-US" sz="2400" dirty="0"/>
              <a:t> í </a:t>
            </a:r>
            <a:r>
              <a:rPr lang="en-US" sz="2400" dirty="0" err="1"/>
              <a:t>yfirstjórn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stjórnsýslu</a:t>
            </a:r>
            <a:r>
              <a:rPr lang="en-US" sz="2400" dirty="0"/>
              <a:t> </a:t>
            </a:r>
            <a:r>
              <a:rPr lang="en-US" sz="2400" dirty="0" err="1"/>
              <a:t>sveitarfélagsins</a:t>
            </a:r>
            <a:endParaRPr lang="en-US" sz="2400" dirty="0"/>
          </a:p>
          <a:p>
            <a:pPr lvl="1"/>
            <a:r>
              <a:rPr lang="en-US" sz="2000" dirty="0" err="1"/>
              <a:t>Áætlað</a:t>
            </a:r>
            <a:r>
              <a:rPr lang="en-US" sz="2000" dirty="0"/>
              <a:t> 15-25 </a:t>
            </a:r>
            <a:r>
              <a:rPr lang="en-US" sz="2000" dirty="0" err="1"/>
              <a:t>mkr</a:t>
            </a:r>
            <a:r>
              <a:rPr lang="en-US" sz="2000" dirty="0"/>
              <a:t>. á </a:t>
            </a:r>
            <a:r>
              <a:rPr lang="en-US" sz="2000" dirty="0" err="1"/>
              <a:t>ári</a:t>
            </a:r>
            <a:endParaRPr lang="en-US" sz="2000" dirty="0"/>
          </a:p>
          <a:p>
            <a:pPr lvl="1"/>
            <a:r>
              <a:rPr lang="en-US" sz="2000" dirty="0" err="1"/>
              <a:t>Dregið</a:t>
            </a:r>
            <a:r>
              <a:rPr lang="en-US" sz="2000" dirty="0"/>
              <a:t> </a:t>
            </a:r>
            <a:r>
              <a:rPr lang="en-US" sz="2000" dirty="0" err="1"/>
              <a:t>úr</a:t>
            </a:r>
            <a:r>
              <a:rPr lang="en-US" sz="2000" dirty="0"/>
              <a:t> </a:t>
            </a:r>
            <a:r>
              <a:rPr lang="en-US" sz="2000" dirty="0" err="1"/>
              <a:t>stjórnunarkostnaði</a:t>
            </a:r>
            <a:r>
              <a:rPr lang="en-US" sz="2000" dirty="0"/>
              <a:t> </a:t>
            </a:r>
            <a:r>
              <a:rPr lang="en-US" sz="2000" dirty="0" err="1"/>
              <a:t>vegna</a:t>
            </a:r>
            <a:r>
              <a:rPr lang="en-US" sz="2000" dirty="0"/>
              <a:t> </a:t>
            </a:r>
            <a:r>
              <a:rPr lang="en-US" sz="2000" dirty="0" err="1"/>
              <a:t>fækkunar</a:t>
            </a:r>
            <a:r>
              <a:rPr lang="en-US" sz="2000" dirty="0"/>
              <a:t> </a:t>
            </a:r>
            <a:r>
              <a:rPr lang="en-US" sz="2000" dirty="0" err="1"/>
              <a:t>stjórnsýslueininga</a:t>
            </a:r>
            <a:endParaRPr lang="en-US" sz="1600" dirty="0"/>
          </a:p>
          <a:p>
            <a:pPr lvl="1"/>
            <a:r>
              <a:rPr lang="en-US" sz="2000" dirty="0" err="1"/>
              <a:t>Dregið</a:t>
            </a:r>
            <a:r>
              <a:rPr lang="en-US" sz="2000" dirty="0"/>
              <a:t> </a:t>
            </a:r>
            <a:r>
              <a:rPr lang="en-US" sz="2000" dirty="0" err="1"/>
              <a:t>úr</a:t>
            </a:r>
            <a:r>
              <a:rPr lang="en-US" sz="2000" dirty="0"/>
              <a:t> </a:t>
            </a:r>
            <a:r>
              <a:rPr lang="en-US" sz="2000" dirty="0" err="1"/>
              <a:t>aðkeyptri</a:t>
            </a:r>
            <a:r>
              <a:rPr lang="en-US" sz="2000" dirty="0"/>
              <a:t> </a:t>
            </a:r>
            <a:r>
              <a:rPr lang="en-US" sz="2000" dirty="0" err="1"/>
              <a:t>þjónustu</a:t>
            </a:r>
            <a:r>
              <a:rPr lang="en-US" sz="2000" dirty="0"/>
              <a:t> </a:t>
            </a:r>
            <a:r>
              <a:rPr lang="en-US" sz="2000" dirty="0" err="1"/>
              <a:t>vegna</a:t>
            </a:r>
            <a:r>
              <a:rPr lang="en-US" sz="2000" dirty="0"/>
              <a:t> </a:t>
            </a:r>
            <a:r>
              <a:rPr lang="en-US" sz="2000" dirty="0" err="1"/>
              <a:t>reikningshalds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endurskoðunar</a:t>
            </a:r>
            <a:endParaRPr lang="en-US" sz="2400" dirty="0"/>
          </a:p>
          <a:p>
            <a:r>
              <a:rPr lang="en-GB" sz="2400" dirty="0" err="1"/>
              <a:t>Hagræði</a:t>
            </a:r>
            <a:r>
              <a:rPr lang="en-GB" sz="2400" dirty="0"/>
              <a:t> </a:t>
            </a:r>
            <a:r>
              <a:rPr lang="en-GB" sz="2400" dirty="0" err="1"/>
              <a:t>af</a:t>
            </a:r>
            <a:r>
              <a:rPr lang="en-GB" sz="2400" dirty="0"/>
              <a:t> </a:t>
            </a:r>
            <a:r>
              <a:rPr lang="en-GB" sz="2400" dirty="0" err="1"/>
              <a:t>sameiginlegum</a:t>
            </a:r>
            <a:r>
              <a:rPr lang="en-GB" sz="2400" dirty="0"/>
              <a:t> </a:t>
            </a:r>
            <a:r>
              <a:rPr lang="en-GB" sz="2400" dirty="0" err="1"/>
              <a:t>innkaupum</a:t>
            </a:r>
            <a:r>
              <a:rPr lang="en-GB" sz="2400" dirty="0"/>
              <a:t> á </a:t>
            </a:r>
            <a:r>
              <a:rPr lang="en-GB" sz="2400" dirty="0" err="1"/>
              <a:t>þjónustu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hugbúnaði</a:t>
            </a:r>
            <a:endParaRPr lang="en-GB" sz="2400" dirty="0"/>
          </a:p>
          <a:p>
            <a:pPr lvl="1"/>
            <a:r>
              <a:rPr lang="en-GB" sz="2000" dirty="0" err="1"/>
              <a:t>Reynsla</a:t>
            </a:r>
            <a:r>
              <a:rPr lang="en-GB" sz="2000" dirty="0"/>
              <a:t> </a:t>
            </a:r>
            <a:r>
              <a:rPr lang="en-GB" sz="2000" dirty="0" err="1"/>
              <a:t>sameinaðra</a:t>
            </a:r>
            <a:r>
              <a:rPr lang="en-GB" sz="2000" dirty="0"/>
              <a:t> </a:t>
            </a:r>
            <a:r>
              <a:rPr lang="en-GB" sz="2000" dirty="0" err="1"/>
              <a:t>sveitarfélaga</a:t>
            </a:r>
            <a:r>
              <a:rPr lang="en-GB" sz="2000" dirty="0"/>
              <a:t> er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hagræði</a:t>
            </a:r>
            <a:r>
              <a:rPr lang="en-GB" sz="2000" dirty="0"/>
              <a:t> </a:t>
            </a:r>
            <a:r>
              <a:rPr lang="en-GB" sz="2000" dirty="0" err="1"/>
              <a:t>verði</a:t>
            </a:r>
            <a:r>
              <a:rPr lang="en-GB" sz="2000" dirty="0"/>
              <a:t> í </a:t>
            </a:r>
            <a:r>
              <a:rPr lang="en-GB" sz="2000" dirty="0" err="1"/>
              <a:t>innkaupum</a:t>
            </a:r>
            <a:r>
              <a:rPr lang="en-GB" sz="2000" dirty="0"/>
              <a:t> á </a:t>
            </a:r>
            <a:r>
              <a:rPr lang="en-GB" sz="2000" dirty="0" err="1"/>
              <a:t>þjónustu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hugbúnaði</a:t>
            </a:r>
            <a:r>
              <a:rPr lang="en-GB" sz="2000" dirty="0"/>
              <a:t> en ekki </a:t>
            </a:r>
            <a:r>
              <a:rPr lang="en-GB" sz="2000" dirty="0" err="1"/>
              <a:t>liggja</a:t>
            </a:r>
            <a:r>
              <a:rPr lang="en-GB" sz="2000" dirty="0"/>
              <a:t> </a:t>
            </a:r>
            <a:r>
              <a:rPr lang="en-GB" sz="2000" dirty="0" err="1"/>
              <a:t>fyrir</a:t>
            </a:r>
            <a:r>
              <a:rPr lang="en-GB" sz="2000" dirty="0"/>
              <a:t> </a:t>
            </a:r>
            <a:r>
              <a:rPr lang="en-GB" sz="2000" dirty="0" err="1"/>
              <a:t>upplýsingar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leggja</a:t>
            </a:r>
            <a:r>
              <a:rPr lang="en-GB" sz="2000" dirty="0"/>
              <a:t> mat á </a:t>
            </a:r>
            <a:r>
              <a:rPr lang="en-GB" sz="2000" dirty="0" err="1"/>
              <a:t>það</a:t>
            </a:r>
            <a:r>
              <a:rPr lang="en-GB" sz="2000" dirty="0"/>
              <a:t> á </a:t>
            </a:r>
            <a:r>
              <a:rPr lang="en-GB" sz="2000" dirty="0" err="1"/>
              <a:t>þessari</a:t>
            </a:r>
            <a:r>
              <a:rPr lang="en-GB" sz="2000" dirty="0"/>
              <a:t> </a:t>
            </a:r>
            <a:r>
              <a:rPr lang="en-GB" sz="2000" dirty="0" err="1"/>
              <a:t>stundu</a:t>
            </a:r>
            <a:endParaRPr lang="en-US" sz="20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062F090-F12A-4605-B093-6A265F74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>
            <a:extLst>
              <a:ext uri="{FF2B5EF4-FFF2-40B4-BE49-F238E27FC236}">
                <a16:creationId xmlns:a16="http://schemas.microsoft.com/office/drawing/2014/main" id="{D26D2DE6-167D-4627-89A6-AAADA48AA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323" y="2649505"/>
            <a:ext cx="11771757" cy="2142139"/>
          </a:xfrm>
          <a:prstGeom prst="rect">
            <a:avLst/>
          </a:prstGeom>
        </p:spPr>
      </p:pic>
      <p:sp>
        <p:nvSpPr>
          <p:cNvPr id="5" name="Titill 7">
            <a:extLst>
              <a:ext uri="{FF2B5EF4-FFF2-40B4-BE49-F238E27FC236}">
                <a16:creationId xmlns:a16="http://schemas.microsoft.com/office/drawing/2014/main" id="{3704BDFC-CD13-45B8-8D0C-7E345957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1" y="100822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+mn-lt"/>
              </a:rPr>
              <a:t>Sameining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sveitarfélaga</a:t>
            </a:r>
            <a:r>
              <a:rPr lang="en-US" dirty="0">
                <a:latin typeface="+mn-lt"/>
              </a:rPr>
              <a:t> í A-</a:t>
            </a:r>
            <a:r>
              <a:rPr lang="en-US" dirty="0" err="1">
                <a:latin typeface="+mn-lt"/>
              </a:rPr>
              <a:t>Hún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frá</a:t>
            </a:r>
            <a:r>
              <a:rPr lang="en-US" dirty="0">
                <a:latin typeface="+mn-lt"/>
              </a:rPr>
              <a:t> 1950</a:t>
            </a:r>
          </a:p>
        </p:txBody>
      </p:sp>
    </p:spTree>
    <p:extLst>
      <p:ext uri="{BB962C8B-B14F-4D97-AF65-F5344CB8AC3E}">
        <p14:creationId xmlns:p14="http://schemas.microsoft.com/office/powerpoint/2010/main" val="63956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F6E6-B60C-6D40-A7EB-E694D8D3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Verði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sameining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samþykkt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08B7-BE45-6E4A-B1CA-EE2EF731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Samþykki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í </a:t>
            </a:r>
            <a:r>
              <a:rPr lang="en-US" dirty="0" err="1"/>
              <a:t>hverju</a:t>
            </a:r>
            <a:r>
              <a:rPr lang="en-US" dirty="0"/>
              <a:t> </a:t>
            </a:r>
            <a:r>
              <a:rPr lang="en-US" dirty="0" err="1"/>
              <a:t>sveitarfélagi</a:t>
            </a:r>
            <a:endParaRPr lang="en-US" dirty="0"/>
          </a:p>
          <a:p>
            <a:r>
              <a:rPr lang="en-US" dirty="0" err="1"/>
              <a:t>Formlegur</a:t>
            </a:r>
            <a:r>
              <a:rPr lang="en-US" dirty="0"/>
              <a:t> </a:t>
            </a:r>
            <a:r>
              <a:rPr lang="en-US" dirty="0" err="1"/>
              <a:t>undirbúningur</a:t>
            </a:r>
            <a:r>
              <a:rPr lang="en-US" dirty="0"/>
              <a:t> </a:t>
            </a:r>
            <a:r>
              <a:rPr lang="en-US" dirty="0" err="1"/>
              <a:t>sameiningar</a:t>
            </a:r>
            <a:r>
              <a:rPr lang="en-US" dirty="0"/>
              <a:t> </a:t>
            </a:r>
            <a:r>
              <a:rPr lang="en-US" dirty="0" err="1"/>
              <a:t>hefst</a:t>
            </a:r>
            <a:endParaRPr lang="en-US" dirty="0"/>
          </a:p>
          <a:p>
            <a:pPr lvl="1"/>
            <a:r>
              <a:rPr lang="en-US" dirty="0" err="1"/>
              <a:t>Undirbúningsstjórn</a:t>
            </a:r>
            <a:endParaRPr lang="en-US" dirty="0"/>
          </a:p>
          <a:p>
            <a:pPr lvl="1"/>
            <a:r>
              <a:rPr lang="en-US" dirty="0"/>
              <a:t>Virk </a:t>
            </a:r>
            <a:r>
              <a:rPr lang="en-US" dirty="0" err="1"/>
              <a:t>þátttaka</a:t>
            </a:r>
            <a:r>
              <a:rPr lang="en-US" dirty="0"/>
              <a:t> </a:t>
            </a:r>
            <a:r>
              <a:rPr lang="en-US" dirty="0" err="1"/>
              <a:t>starfsfólks</a:t>
            </a:r>
            <a:endParaRPr lang="en-US" dirty="0"/>
          </a:p>
          <a:p>
            <a:pPr lvl="1"/>
            <a:r>
              <a:rPr lang="en-US" dirty="0" err="1"/>
              <a:t>Nýtt</a:t>
            </a:r>
            <a:r>
              <a:rPr lang="en-US" dirty="0"/>
              <a:t> </a:t>
            </a:r>
            <a:r>
              <a:rPr lang="en-US" dirty="0" err="1"/>
              <a:t>stjórnskipulag</a:t>
            </a:r>
            <a:r>
              <a:rPr lang="en-US" dirty="0"/>
              <a:t> </a:t>
            </a:r>
            <a:r>
              <a:rPr lang="en-US" dirty="0" err="1"/>
              <a:t>útfært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staðfest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ráðherra</a:t>
            </a:r>
            <a:endParaRPr lang="en-US" dirty="0"/>
          </a:p>
          <a:p>
            <a:pPr lvl="1"/>
            <a:r>
              <a:rPr lang="en-US" dirty="0" err="1"/>
              <a:t>Tillaga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nafni</a:t>
            </a:r>
            <a:endParaRPr lang="en-US" dirty="0"/>
          </a:p>
          <a:p>
            <a:r>
              <a:rPr lang="en-US" dirty="0" err="1"/>
              <a:t>Kosningar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sveitarstjórnar</a:t>
            </a:r>
            <a:r>
              <a:rPr lang="en-US" dirty="0"/>
              <a:t> </a:t>
            </a:r>
            <a:r>
              <a:rPr lang="en-US" dirty="0" err="1"/>
              <a:t>nýs</a:t>
            </a:r>
            <a:r>
              <a:rPr lang="en-US" dirty="0"/>
              <a:t> </a:t>
            </a:r>
            <a:r>
              <a:rPr lang="en-US" dirty="0" err="1"/>
              <a:t>sveitarfélags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maí</a:t>
            </a:r>
            <a:r>
              <a:rPr lang="en-US" dirty="0"/>
              <a:t> 2022</a:t>
            </a:r>
          </a:p>
          <a:p>
            <a:r>
              <a:rPr lang="en-US" dirty="0" err="1"/>
              <a:t>Gildistaka</a:t>
            </a:r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sveitarstjórn</a:t>
            </a:r>
            <a:r>
              <a:rPr lang="en-US" dirty="0"/>
              <a:t> </a:t>
            </a:r>
            <a:r>
              <a:rPr lang="en-US" dirty="0" err="1"/>
              <a:t>kemur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starfa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júní</a:t>
            </a:r>
            <a:r>
              <a:rPr lang="en-US" dirty="0"/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04A51-71FA-4596-832A-DD573FB4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015" y="415744"/>
            <a:ext cx="4060288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71D0-3470-0344-A683-F76BC87D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>
                <a:latin typeface="+mn-lt"/>
              </a:rPr>
              <a:t>Sveitarfélögin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9B11CD0-4580-DB46-88CE-C889C5F271E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593189" y="1810702"/>
          <a:ext cx="7005622" cy="3236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8874">
                  <a:extLst>
                    <a:ext uri="{9D8B030D-6E8A-4147-A177-3AD203B41FA5}">
                      <a16:colId xmlns:a16="http://schemas.microsoft.com/office/drawing/2014/main" val="2193733585"/>
                    </a:ext>
                  </a:extLst>
                </a:gridCol>
                <a:gridCol w="1193374">
                  <a:extLst>
                    <a:ext uri="{9D8B030D-6E8A-4147-A177-3AD203B41FA5}">
                      <a16:colId xmlns:a16="http://schemas.microsoft.com/office/drawing/2014/main" val="2424170449"/>
                    </a:ext>
                  </a:extLst>
                </a:gridCol>
                <a:gridCol w="1193374">
                  <a:extLst>
                    <a:ext uri="{9D8B030D-6E8A-4147-A177-3AD203B41FA5}">
                      <a16:colId xmlns:a16="http://schemas.microsoft.com/office/drawing/2014/main" val="4745995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3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Sveitarfélag</a:t>
                      </a:r>
                      <a:endParaRPr lang="is-IS" sz="3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Íbúar</a:t>
                      </a:r>
                      <a:endParaRPr lang="en-GB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  <a:r>
                        <a:rPr lang="en-GB" sz="32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108000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34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3200" u="none" strike="noStrike" noProof="0" dirty="0">
                          <a:effectLst/>
                        </a:rPr>
                        <a:t>  Blönduósbær</a:t>
                      </a:r>
                      <a:endParaRPr lang="is-IS" sz="3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  <a:endParaRPr lang="en-I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2302749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3200" u="none" strike="noStrike" noProof="0" dirty="0">
                          <a:effectLst/>
                        </a:rPr>
                        <a:t>  Húnavatnshreppur</a:t>
                      </a:r>
                      <a:endParaRPr lang="is-IS" sz="3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</a:t>
                      </a:r>
                      <a:endParaRPr lang="en-I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2386370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3200" u="none" strike="noStrike" noProof="0">
                          <a:effectLst/>
                        </a:rPr>
                        <a:t>  Skagabyggð</a:t>
                      </a:r>
                      <a:endParaRPr lang="is-IS" sz="32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  <a:endParaRPr lang="en-I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1665579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3200" u="none" strike="noStrike" noProof="0" dirty="0">
                          <a:effectLst/>
                        </a:rPr>
                        <a:t>  Sveitarfélagið Skagaströnd</a:t>
                      </a:r>
                      <a:endParaRPr lang="is-IS" sz="3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S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I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1048410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3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Alls</a:t>
                      </a:r>
                      <a:endParaRPr lang="is-IS" sz="3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1.890</a:t>
                      </a:r>
                      <a:endParaRPr lang="en-I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4.546</a:t>
                      </a:r>
                      <a:endParaRPr lang="en-I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8214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Íbúafjöldi skv. Þjóðskrá Íslands 1. apríl 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I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s-I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89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61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47FA-1EDD-1240-9883-93AA902B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Íbúaþróun 1991-2021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06DC13-3775-E74D-B711-8ED441960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95171"/>
              </p:ext>
            </p:extLst>
          </p:nvPr>
        </p:nvGraphicFramePr>
        <p:xfrm>
          <a:off x="419100" y="1483879"/>
          <a:ext cx="11353800" cy="520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923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4180-E7FA-9D48-B2E6-8EF42B2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Starfshópar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C3F6-104B-8A4C-A0D5-9E2CC465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2942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dirty="0"/>
              <a:t>Stjórnskipulag og fjármál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Fræðslu- og félagsþjónusta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Menning, frístundir og lýðheilsa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Umhverfis-, skipulags- og byggingarmál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Atvinnumál, byggðaþróun og öryggismál</a:t>
            </a:r>
          </a:p>
          <a:p>
            <a:pPr lvl="1"/>
            <a:r>
              <a:rPr lang="is-IS" dirty="0"/>
              <a:t>Samstarfsnefnd fjallaði um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Aðkoma ríkisins</a:t>
            </a:r>
          </a:p>
          <a:p>
            <a:pPr lvl="1"/>
            <a:r>
              <a:rPr lang="is-IS" dirty="0"/>
              <a:t>Samstarfsnefnd fjallaði um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7" name="Mynd 6" descr="Mynd sem inniheldur texti&#10;&#10;Lýsing sjálfkrafa búin til">
            <a:extLst>
              <a:ext uri="{FF2B5EF4-FFF2-40B4-BE49-F238E27FC236}">
                <a16:creationId xmlns:a16="http://schemas.microsoft.com/office/drawing/2014/main" id="{E1DE1EBA-70B6-4A13-B763-3FDDBA31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377" y="572294"/>
            <a:ext cx="4833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F32FFAD-E34F-4792-9C67-0287DD0D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Atvinnu- og byggðamál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4B2DDBB9-4688-4141-A302-424564A22F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s-IS" sz="4500" b="1" dirty="0">
                <a:solidFill>
                  <a:schemeClr val="accent1">
                    <a:lumMod val="75000"/>
                  </a:schemeClr>
                </a:solidFill>
              </a:rPr>
              <a:t>Staða</a:t>
            </a:r>
          </a:p>
          <a:p>
            <a:r>
              <a:rPr lang="is-IS" sz="3600" dirty="0"/>
              <a:t>Mikil matvælaframleiðsla úr hafi og haga</a:t>
            </a:r>
          </a:p>
          <a:p>
            <a:r>
              <a:rPr lang="is-IS" sz="3600" dirty="0"/>
              <a:t>Rannsóknir, nýsköpun og vöruþróun í sjávarfangi, matvælaframleiðslu og </a:t>
            </a:r>
            <a:r>
              <a:rPr lang="is-IS" sz="3600" dirty="0" err="1"/>
              <a:t>textíl</a:t>
            </a:r>
            <a:endParaRPr lang="is-IS" sz="3600" dirty="0"/>
          </a:p>
          <a:p>
            <a:r>
              <a:rPr lang="is-IS" sz="3600" dirty="0"/>
              <a:t>Góðar aðstæður til framleiðslu landbúnaðarafurða og skógræktar</a:t>
            </a:r>
          </a:p>
          <a:p>
            <a:r>
              <a:rPr lang="is-IS" sz="3600" dirty="0"/>
              <a:t>Nægt landrými</a:t>
            </a:r>
          </a:p>
          <a:p>
            <a:r>
              <a:rPr lang="is-IS" sz="3600" dirty="0"/>
              <a:t>Mikil þekking og reynsla í sjávarútvegi, landbúnaði og vinnslu afurða</a:t>
            </a:r>
          </a:p>
          <a:p>
            <a:r>
              <a:rPr lang="is-IS" sz="3600" dirty="0"/>
              <a:t>Iðnaðar- og framleiðslufyrirtæki sem byggja á landbúnaði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46ED7CE4-295C-4AC6-A9EE-A65C5D346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s-IS" sz="4500" b="1" dirty="0">
                <a:solidFill>
                  <a:schemeClr val="accent1">
                    <a:lumMod val="75000"/>
                  </a:schemeClr>
                </a:solidFill>
              </a:rPr>
              <a:t>Staða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700" dirty="0"/>
              <a:t>Orkuframleiðsla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700" dirty="0"/>
              <a:t>Upplýsingatækniinnviðir góðir í dreifbýli og Skagaströnd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700" dirty="0"/>
              <a:t>Gagnaver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700" dirty="0"/>
              <a:t>Ferðaþjónusta vaxandi og öll grunnþjónusta til staðar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700" dirty="0"/>
              <a:t>Mikil lista- og menningarstarfsemi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700" dirty="0"/>
              <a:t>Bakvinnsla fyrir starfsemi ríkisins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s-IS" sz="3000" dirty="0"/>
              <a:t>Innheimtumiðstöð sekta á Blönduósi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s-IS" sz="3000" dirty="0"/>
              <a:t>Greiðslustofa VMST á Skagaströnd</a:t>
            </a:r>
          </a:p>
        </p:txBody>
      </p:sp>
    </p:spTree>
    <p:extLst>
      <p:ext uri="{BB962C8B-B14F-4D97-AF65-F5344CB8AC3E}">
        <p14:creationId xmlns:p14="http://schemas.microsoft.com/office/powerpoint/2010/main" val="223388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F32FFAD-E34F-4792-9C67-0287DD0D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Atvinnu- og byggðamál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4B2DDBB9-4688-4141-A302-424564A22F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s-IS" sz="3600" b="1" dirty="0">
                <a:solidFill>
                  <a:schemeClr val="accent1">
                    <a:lumMod val="75000"/>
                  </a:schemeClr>
                </a:solidFill>
              </a:rPr>
              <a:t>Framtíðarsýn</a:t>
            </a:r>
          </a:p>
          <a:p>
            <a:r>
              <a:rPr lang="is-IS" dirty="0"/>
              <a:t>Vistvænt samfélagi fyrir íbúa og atvinnulíf í samræmi við Stefnumótandi byggðaáætlun fyrir árin 2018-2024. </a:t>
            </a:r>
          </a:p>
          <a:p>
            <a:r>
              <a:rPr lang="is-IS" dirty="0"/>
              <a:t>Öflug atvinnuþróun og samgöngubætur eru grunnur þess að framtíðarsýnin nái fram að ganga</a:t>
            </a:r>
          </a:p>
          <a:p>
            <a:r>
              <a:rPr lang="is-IS" dirty="0"/>
              <a:t>Umhverfisakademía að Húnavöllum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46ED7CE4-295C-4AC6-A9EE-A65C5D346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s-IS" sz="3600" b="1" dirty="0">
                <a:solidFill>
                  <a:schemeClr val="accent1">
                    <a:lumMod val="75000"/>
                  </a:schemeClr>
                </a:solidFill>
              </a:rPr>
              <a:t>Forgangsverkefni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2700" dirty="0"/>
              <a:t>Nýtt hlutverk fyrir mannvirki á Húnavöllum og á Skagaströnd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2700" dirty="0"/>
              <a:t>Byggja upp segla í ferðaþjónustu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2700" dirty="0"/>
              <a:t>Fjölga opinberum störfum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2700" dirty="0"/>
              <a:t>Betri nýting innviða í upplýsingatækni og orkuflutningi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2700" dirty="0"/>
              <a:t>Auka trú fjárfesta á atvinnuuppbyggingu í héraðinu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s-IS" sz="3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s-IS" sz="2100" dirty="0"/>
          </a:p>
        </p:txBody>
      </p:sp>
    </p:spTree>
    <p:extLst>
      <p:ext uri="{BB962C8B-B14F-4D97-AF65-F5344CB8AC3E}">
        <p14:creationId xmlns:p14="http://schemas.microsoft.com/office/powerpoint/2010/main" val="48932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F32FFAD-E34F-4792-9C67-0287DD0D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Fræðslu- og félagsþjónusta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4B2DDBB9-4688-4141-A302-424564A22F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s-IS" sz="4400" b="1" dirty="0">
                <a:solidFill>
                  <a:schemeClr val="accent1">
                    <a:lumMod val="75000"/>
                  </a:schemeClr>
                </a:solidFill>
              </a:rPr>
              <a:t>Tækifæri</a:t>
            </a:r>
          </a:p>
          <a:p>
            <a:pPr>
              <a:lnSpc>
                <a:spcPct val="110000"/>
              </a:lnSpc>
            </a:pPr>
            <a:r>
              <a:rPr lang="is-IS" sz="3600" dirty="0"/>
              <a:t>Aukin samvinna milli skóla og fjarþjónusta skapa tækifæri til bættrar þjónustu</a:t>
            </a:r>
          </a:p>
          <a:p>
            <a:pPr>
              <a:lnSpc>
                <a:spcPct val="110000"/>
              </a:lnSpc>
            </a:pPr>
            <a:r>
              <a:rPr lang="is-IS" sz="3600" dirty="0"/>
              <a:t>Tækifæri til aukinnar faglegrar samvinnu og samráðs á milli skóla</a:t>
            </a:r>
          </a:p>
          <a:p>
            <a:pPr>
              <a:lnSpc>
                <a:spcPct val="110000"/>
              </a:lnSpc>
            </a:pPr>
            <a:r>
              <a:rPr lang="is-IS" sz="3600" dirty="0"/>
              <a:t>Tækifæri til að auka fræðslu og menntun starfsmanna</a:t>
            </a:r>
          </a:p>
          <a:p>
            <a:pPr>
              <a:lnSpc>
                <a:spcPct val="110000"/>
              </a:lnSpc>
            </a:pPr>
            <a:r>
              <a:rPr lang="is-IS" sz="3600" dirty="0"/>
              <a:t>Einföldun ákvörðunarferla í félags- og skólaþjónustu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46ED7CE4-295C-4AC6-A9EE-A65C5D346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s-IS" sz="4500" b="1" dirty="0">
                <a:solidFill>
                  <a:schemeClr val="accent1">
                    <a:lumMod val="75000"/>
                  </a:schemeClr>
                </a:solidFill>
              </a:rPr>
              <a:t>Áskoranir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600" dirty="0"/>
              <a:t>Halda í mannauðinn sem er til staðar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600" dirty="0"/>
              <a:t>Skapa fleiri störf fyrir fagmenntað fólk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600" dirty="0"/>
              <a:t>Möguleg sameining Blönduskóla og Húnavallaskóla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600" dirty="0"/>
              <a:t>Tengja saman skólaakstur og frístundaakstur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600" dirty="0"/>
              <a:t>Samræming þjónustustigs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s-IS" sz="3600" dirty="0"/>
              <a:t>Þróun og innleiðing fjarkennslu í skólastarfi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s-IS" sz="2100" dirty="0"/>
          </a:p>
        </p:txBody>
      </p:sp>
    </p:spTree>
    <p:extLst>
      <p:ext uri="{BB962C8B-B14F-4D97-AF65-F5344CB8AC3E}">
        <p14:creationId xmlns:p14="http://schemas.microsoft.com/office/powerpoint/2010/main" val="346914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>
            <a:extLst>
              <a:ext uri="{FF2B5EF4-FFF2-40B4-BE49-F238E27FC236}">
                <a16:creationId xmlns:a16="http://schemas.microsoft.com/office/drawing/2014/main" id="{7ED351ED-0C3B-4F7F-AFF0-7FA4EB16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Menning, frístundir og lýðheilsa</a:t>
            </a:r>
          </a:p>
        </p:txBody>
      </p:sp>
      <p:sp>
        <p:nvSpPr>
          <p:cNvPr id="5" name="Staðgengill efnis 4">
            <a:extLst>
              <a:ext uri="{FF2B5EF4-FFF2-40B4-BE49-F238E27FC236}">
                <a16:creationId xmlns:a16="http://schemas.microsoft.com/office/drawing/2014/main" id="{5A7D0ABE-77E7-4D0F-B786-72093823F6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is-IS" b="1" dirty="0">
                <a:solidFill>
                  <a:schemeClr val="accent1">
                    <a:lumMod val="75000"/>
                  </a:schemeClr>
                </a:solidFill>
              </a:rPr>
              <a:t>Tækifæri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s-IS" sz="2400" dirty="0"/>
              <a:t>Innleiða stefnumótun um Heilsueflandi samfélag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s-IS" sz="2400" dirty="0"/>
              <a:t>Tvær íþróttamiðstöðvar opna ýmsa möguleika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s-IS" sz="2400" dirty="0"/>
              <a:t>Tengja saman skólastarf, frístundaheimili og íþrótta og menningarstarf barna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s-IS" sz="2400" dirty="0"/>
              <a:t>Aukin sérhæfing starfsmanna sem í dag eru að sinna mörgum verkefnum.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s-IS" sz="2400" dirty="0"/>
              <a:t>Samræma framboð sumarnámskeiða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s-IS" sz="2400" dirty="0"/>
              <a:t>Frístundaakstur innan svæðisins og á skíðasvæðið í Tindastóli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20BB23AC-94DC-472F-8EA2-96C6E18C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63791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is-IS" b="1" dirty="0">
                <a:solidFill>
                  <a:schemeClr val="accent1">
                    <a:lumMod val="75000"/>
                  </a:schemeClr>
                </a:solidFill>
              </a:rPr>
              <a:t>Framtíðarsýn</a:t>
            </a:r>
          </a:p>
          <a:p>
            <a:r>
              <a:rPr lang="is-IS" sz="2400" dirty="0"/>
              <a:t>Skapa umhverfi þar sem fjölskyldum og börnum líður vel </a:t>
            </a:r>
          </a:p>
          <a:p>
            <a:r>
              <a:rPr lang="is-IS" sz="2400" dirty="0"/>
              <a:t>Gott og fjölbreytt íþrótta-og tómstundastarf lykilatriði og mikið forvarnargildi.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s-IS" sz="2400" dirty="0"/>
              <a:t>Koma upp frístundaheimili fyrir nemendur á Blönduósi og Skagaströnd</a:t>
            </a:r>
          </a:p>
          <a:p>
            <a:r>
              <a:rPr lang="is-IS" sz="2400" dirty="0"/>
              <a:t>Samræmdur skóladagur þannig að börn úr dreifbýli fái aukin tækifæri til þess að stunda íþróttir og tómstundir </a:t>
            </a:r>
          </a:p>
          <a:p>
            <a:r>
              <a:rPr lang="is-IS" sz="2400" dirty="0"/>
              <a:t>Frístundaakstur sem tengist skólaakstri</a:t>
            </a:r>
          </a:p>
        </p:txBody>
      </p:sp>
    </p:spTree>
    <p:extLst>
      <p:ext uri="{BB962C8B-B14F-4D97-AF65-F5344CB8AC3E}">
        <p14:creationId xmlns:p14="http://schemas.microsoft.com/office/powerpoint/2010/main" val="276842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1743</Words>
  <Application>Microsoft Office PowerPoint</Application>
  <PresentationFormat>Víðskjár</PresentationFormat>
  <Paragraphs>272</Paragraphs>
  <Slides>20</Slides>
  <Notes>17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2</vt:i4>
      </vt:variant>
      <vt:variant>
        <vt:lpstr>Skyggnutitlar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Málþing um sameiningar sveitarfélaga 7. maí 2021</vt:lpstr>
      <vt:lpstr>Sameining sveitarfélaga í A-Hún frá 1950</vt:lpstr>
      <vt:lpstr>Sveitarfélögin</vt:lpstr>
      <vt:lpstr>Íbúaþróun 1991-2021</vt:lpstr>
      <vt:lpstr>Starfshópar</vt:lpstr>
      <vt:lpstr>Atvinnu- og byggðamál</vt:lpstr>
      <vt:lpstr>Atvinnu- og byggðamál</vt:lpstr>
      <vt:lpstr>Fræðslu- og félagsþjónusta</vt:lpstr>
      <vt:lpstr>Menning, frístundir og lýðheilsa</vt:lpstr>
      <vt:lpstr>Umhverfis-, skipulags og byggingamál</vt:lpstr>
      <vt:lpstr>Stjórnsýsla</vt:lpstr>
      <vt:lpstr>Samtarfsverkefni</vt:lpstr>
      <vt:lpstr>Þjónustusamningar</vt:lpstr>
      <vt:lpstr>Stjórnsýsla </vt:lpstr>
      <vt:lpstr>Tækifæri </vt:lpstr>
      <vt:lpstr>PowerPoint-kynning</vt:lpstr>
      <vt:lpstr>Fjármál</vt:lpstr>
      <vt:lpstr>Áætluð sameiningarframlög úr Jöfnunarsjóði</vt:lpstr>
      <vt:lpstr>Helstu tækifæri til hagræðingar</vt:lpstr>
      <vt:lpstr>Verði sameining samþykkt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Velkomin á rafrænan íbúafund</dc:title>
  <dc:creator>Hjálmar Sigurðsson</dc:creator>
  <cp:lastModifiedBy>Valdimar O Hermannsson</cp:lastModifiedBy>
  <cp:revision>8</cp:revision>
  <dcterms:created xsi:type="dcterms:W3CDTF">2021-05-05T13:38:14Z</dcterms:created>
  <dcterms:modified xsi:type="dcterms:W3CDTF">2021-05-06T12:58:57Z</dcterms:modified>
</cp:coreProperties>
</file>